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988" r:id="rId4"/>
    <p:sldId id="994" r:id="rId5"/>
    <p:sldId id="987" r:id="rId6"/>
    <p:sldId id="289" r:id="rId7"/>
    <p:sldId id="347" r:id="rId8"/>
    <p:sldId id="353" r:id="rId9"/>
    <p:sldId id="350" r:id="rId10"/>
    <p:sldId id="992" r:id="rId11"/>
    <p:sldId id="989" r:id="rId12"/>
    <p:sldId id="372" r:id="rId13"/>
    <p:sldId id="982" r:id="rId14"/>
    <p:sldId id="983" r:id="rId15"/>
    <p:sldId id="986" r:id="rId16"/>
    <p:sldId id="990" r:id="rId17"/>
    <p:sldId id="257" r:id="rId18"/>
    <p:sldId id="991" r:id="rId19"/>
    <p:sldId id="981" r:id="rId20"/>
    <p:sldId id="985" r:id="rId21"/>
    <p:sldId id="993" r:id="rId22"/>
    <p:sldId id="995" r:id="rId23"/>
    <p:sldId id="984" r:id="rId24"/>
    <p:sldId id="996" r:id="rId25"/>
    <p:sldId id="997" r:id="rId26"/>
    <p:sldId id="998" r:id="rId27"/>
    <p:sldId id="999" r:id="rId28"/>
    <p:sldId id="1000" r:id="rId29"/>
    <p:sldId id="264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54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9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9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9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9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9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9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G:\&#1052;&#1086;&#1081;%20&#1076;&#1080;&#1089;&#1082;\&#1060;&#1052;&#1064;\&#1059;&#1095;&#1077;&#1085;&#1080;&#1082;&#1080;\2024\&#1042;&#1099;&#1087;&#1091;&#1089;&#1082;%20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G:\&#1052;&#1086;&#1081;%20&#1076;&#1080;&#1089;&#1082;\&#1060;&#1052;&#1064;\&#1059;&#1095;&#1077;&#1085;&#1080;&#1082;&#1080;\&#1042;&#1099;&#1087;&#1091;&#1089;&#1082;%20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G:\&#1052;&#1086;&#1081;%20&#1076;&#1080;&#1089;&#1082;\&#1060;&#1052;&#1064;\&#1059;&#1095;&#1077;&#1085;&#1080;&#1082;&#1080;\2024\&#1042;&#1099;&#1087;&#1091;&#1089;&#1082;%20202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Русский язык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Частота</c:v>
          </c:tx>
          <c:invertIfNegative val="0"/>
          <c:cat>
            <c:numRef>
              <c:f>Лист3!$A$3:$A$13</c:f>
              <c:numCache>
                <c:formatCode>General</c:formatCode>
                <c:ptCount val="11"/>
                <c:pt idx="0">
                  <c:v>50</c:v>
                </c:pt>
                <c:pt idx="1">
                  <c:v>55</c:v>
                </c:pt>
                <c:pt idx="2">
                  <c:v>60</c:v>
                </c:pt>
                <c:pt idx="3">
                  <c:v>65</c:v>
                </c:pt>
                <c:pt idx="4">
                  <c:v>70</c:v>
                </c:pt>
                <c:pt idx="5">
                  <c:v>75</c:v>
                </c:pt>
                <c:pt idx="6">
                  <c:v>80</c:v>
                </c:pt>
                <c:pt idx="7">
                  <c:v>85</c:v>
                </c:pt>
                <c:pt idx="8">
                  <c:v>90</c:v>
                </c:pt>
                <c:pt idx="9">
                  <c:v>95</c:v>
                </c:pt>
                <c:pt idx="10">
                  <c:v>100</c:v>
                </c:pt>
              </c:numCache>
              <c:extLst/>
            </c:numRef>
          </c:cat>
          <c:val>
            <c:numRef>
              <c:f>Лист3!$B$3:$B$13</c:f>
              <c:numCache>
                <c:formatCode>General</c:formatCode>
                <c:ptCount val="11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10</c:v>
                </c:pt>
                <c:pt idx="4">
                  <c:v>29</c:v>
                </c:pt>
                <c:pt idx="5">
                  <c:v>45</c:v>
                </c:pt>
                <c:pt idx="6">
                  <c:v>14</c:v>
                </c:pt>
                <c:pt idx="7">
                  <c:v>43</c:v>
                </c:pt>
                <c:pt idx="8">
                  <c:v>39</c:v>
                </c:pt>
                <c:pt idx="9">
                  <c:v>35</c:v>
                </c:pt>
                <c:pt idx="10">
                  <c:v>19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91E9-408B-9494-D6BECD1CC8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34592496"/>
        <c:axId val="1134606416"/>
      </c:barChart>
      <c:catAx>
        <c:axId val="11345924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Баллы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34606416"/>
        <c:crosses val="autoZero"/>
        <c:auto val="1"/>
        <c:lblAlgn val="ctr"/>
        <c:lblOffset val="100"/>
        <c:noMultiLvlLbl val="0"/>
      </c:catAx>
      <c:valAx>
        <c:axId val="11346064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134592496"/>
        <c:crosses val="autoZero"/>
        <c:crossBetween val="between"/>
      </c:valAx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ln>
      <a:solidFill>
        <a:schemeClr val="accent1"/>
      </a:solidFill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Математика профильная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Частота</c:v>
          </c:tx>
          <c:invertIfNegative val="0"/>
          <c:cat>
            <c:numRef>
              <c:f>Лист5!$A$3:$A$13</c:f>
              <c:numCache>
                <c:formatCode>General</c:formatCode>
                <c:ptCount val="11"/>
                <c:pt idx="0">
                  <c:v>50</c:v>
                </c:pt>
                <c:pt idx="1">
                  <c:v>55</c:v>
                </c:pt>
                <c:pt idx="2">
                  <c:v>60</c:v>
                </c:pt>
                <c:pt idx="3">
                  <c:v>65</c:v>
                </c:pt>
                <c:pt idx="4">
                  <c:v>70</c:v>
                </c:pt>
                <c:pt idx="5">
                  <c:v>75</c:v>
                </c:pt>
                <c:pt idx="6">
                  <c:v>80</c:v>
                </c:pt>
                <c:pt idx="7">
                  <c:v>85</c:v>
                </c:pt>
                <c:pt idx="8">
                  <c:v>90</c:v>
                </c:pt>
                <c:pt idx="9">
                  <c:v>95</c:v>
                </c:pt>
                <c:pt idx="10">
                  <c:v>100</c:v>
                </c:pt>
              </c:numCache>
            </c:numRef>
          </c:cat>
          <c:val>
            <c:numRef>
              <c:f>Лист5!$B$3:$B$13</c:f>
              <c:numCache>
                <c:formatCode>General</c:formatCode>
                <c:ptCount val="11"/>
                <c:pt idx="0">
                  <c:v>2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>
                  <c:v>5</c:v>
                </c:pt>
                <c:pt idx="5">
                  <c:v>6</c:v>
                </c:pt>
                <c:pt idx="6">
                  <c:v>22</c:v>
                </c:pt>
                <c:pt idx="7">
                  <c:v>14</c:v>
                </c:pt>
                <c:pt idx="8">
                  <c:v>35</c:v>
                </c:pt>
                <c:pt idx="9">
                  <c:v>47</c:v>
                </c:pt>
                <c:pt idx="10">
                  <c:v>91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827-457A-B5CA-13AADC618A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34605936"/>
        <c:axId val="1134610736"/>
      </c:barChart>
      <c:catAx>
        <c:axId val="11346059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Баллы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34610736"/>
        <c:crosses val="autoZero"/>
        <c:auto val="1"/>
        <c:lblAlgn val="ctr"/>
        <c:lblOffset val="100"/>
        <c:noMultiLvlLbl val="0"/>
      </c:catAx>
      <c:valAx>
        <c:axId val="11346107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134605936"/>
        <c:crosses val="autoZero"/>
        <c:crossBetween val="between"/>
      </c:valAx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ln>
      <a:solidFill>
        <a:schemeClr val="accent1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Физика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Частота</c:v>
          </c:tx>
          <c:invertIfNegative val="0"/>
          <c:cat>
            <c:numRef>
              <c:f>Лист6!$A$3:$A$13</c:f>
              <c:numCache>
                <c:formatCode>General</c:formatCode>
                <c:ptCount val="11"/>
                <c:pt idx="0">
                  <c:v>50</c:v>
                </c:pt>
                <c:pt idx="1">
                  <c:v>55</c:v>
                </c:pt>
                <c:pt idx="2">
                  <c:v>60</c:v>
                </c:pt>
                <c:pt idx="3">
                  <c:v>65</c:v>
                </c:pt>
                <c:pt idx="4">
                  <c:v>70</c:v>
                </c:pt>
                <c:pt idx="5">
                  <c:v>75</c:v>
                </c:pt>
                <c:pt idx="6">
                  <c:v>80</c:v>
                </c:pt>
                <c:pt idx="7">
                  <c:v>85</c:v>
                </c:pt>
                <c:pt idx="8">
                  <c:v>90</c:v>
                </c:pt>
                <c:pt idx="9">
                  <c:v>95</c:v>
                </c:pt>
                <c:pt idx="10">
                  <c:v>100</c:v>
                </c:pt>
              </c:numCache>
            </c:numRef>
          </c:cat>
          <c:val>
            <c:numRef>
              <c:f>Лист6!$B$3:$B$13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9</c:v>
                </c:pt>
                <c:pt idx="5">
                  <c:v>10</c:v>
                </c:pt>
                <c:pt idx="6">
                  <c:v>21</c:v>
                </c:pt>
                <c:pt idx="7">
                  <c:v>10</c:v>
                </c:pt>
                <c:pt idx="8">
                  <c:v>28</c:v>
                </c:pt>
                <c:pt idx="9">
                  <c:v>22</c:v>
                </c:pt>
                <c:pt idx="10">
                  <c:v>15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F06F-4FF2-B1DA-7BFBF617CB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34622736"/>
        <c:axId val="1134638576"/>
      </c:barChart>
      <c:catAx>
        <c:axId val="11346227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Баллы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34638576"/>
        <c:crosses val="autoZero"/>
        <c:auto val="1"/>
        <c:lblAlgn val="ctr"/>
        <c:lblOffset val="100"/>
        <c:noMultiLvlLbl val="0"/>
      </c:catAx>
      <c:valAx>
        <c:axId val="11346385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134622736"/>
        <c:crosses val="autoZero"/>
        <c:crossBetween val="between"/>
      </c:valAx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ln>
      <a:solidFill>
        <a:schemeClr val="accent1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Химия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Частота</c:v>
          </c:tx>
          <c:invertIfNegative val="0"/>
          <c:cat>
            <c:numRef>
              <c:f>Лист7!$A$3:$A$13</c:f>
              <c:numCache>
                <c:formatCode>General</c:formatCode>
                <c:ptCount val="11"/>
                <c:pt idx="0">
                  <c:v>50</c:v>
                </c:pt>
                <c:pt idx="1">
                  <c:v>55</c:v>
                </c:pt>
                <c:pt idx="2">
                  <c:v>60</c:v>
                </c:pt>
                <c:pt idx="3">
                  <c:v>65</c:v>
                </c:pt>
                <c:pt idx="4">
                  <c:v>70</c:v>
                </c:pt>
                <c:pt idx="5">
                  <c:v>75</c:v>
                </c:pt>
                <c:pt idx="6">
                  <c:v>80</c:v>
                </c:pt>
                <c:pt idx="7">
                  <c:v>85</c:v>
                </c:pt>
                <c:pt idx="8">
                  <c:v>90</c:v>
                </c:pt>
                <c:pt idx="9">
                  <c:v>95</c:v>
                </c:pt>
                <c:pt idx="10">
                  <c:v>100</c:v>
                </c:pt>
              </c:numCache>
            </c:numRef>
          </c:cat>
          <c:val>
            <c:numRef>
              <c:f>Лист7!$B$3:$B$13</c:f>
              <c:numCache>
                <c:formatCode>General</c:formatCode>
                <c:ptCount val="11"/>
                <c:pt idx="0">
                  <c:v>3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4</c:v>
                </c:pt>
                <c:pt idx="5">
                  <c:v>3</c:v>
                </c:pt>
                <c:pt idx="6">
                  <c:v>3</c:v>
                </c:pt>
                <c:pt idx="7">
                  <c:v>4</c:v>
                </c:pt>
                <c:pt idx="8">
                  <c:v>12</c:v>
                </c:pt>
                <c:pt idx="9">
                  <c:v>8</c:v>
                </c:pt>
                <c:pt idx="10">
                  <c:v>19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1CDC-48E8-82F8-C316193516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34639536"/>
        <c:axId val="1134648656"/>
      </c:barChart>
      <c:catAx>
        <c:axId val="11346395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Баллы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34648656"/>
        <c:crosses val="autoZero"/>
        <c:auto val="1"/>
        <c:lblAlgn val="ctr"/>
        <c:lblOffset val="100"/>
        <c:noMultiLvlLbl val="0"/>
      </c:catAx>
      <c:valAx>
        <c:axId val="11346486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134639536"/>
        <c:crosses val="autoZero"/>
        <c:crossBetween val="between"/>
      </c:valAx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ln>
      <a:solidFill>
        <a:schemeClr val="accent1"/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Биология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Частота</c:v>
          </c:tx>
          <c:invertIfNegative val="0"/>
          <c:cat>
            <c:numRef>
              <c:f>Лист8!$A$3:$A$13</c:f>
              <c:numCache>
                <c:formatCode>General</c:formatCode>
                <c:ptCount val="11"/>
                <c:pt idx="0">
                  <c:v>50</c:v>
                </c:pt>
                <c:pt idx="1">
                  <c:v>55</c:v>
                </c:pt>
                <c:pt idx="2">
                  <c:v>60</c:v>
                </c:pt>
                <c:pt idx="3">
                  <c:v>65</c:v>
                </c:pt>
                <c:pt idx="4">
                  <c:v>70</c:v>
                </c:pt>
                <c:pt idx="5">
                  <c:v>75</c:v>
                </c:pt>
                <c:pt idx="6">
                  <c:v>80</c:v>
                </c:pt>
                <c:pt idx="7">
                  <c:v>85</c:v>
                </c:pt>
                <c:pt idx="8">
                  <c:v>90</c:v>
                </c:pt>
                <c:pt idx="9">
                  <c:v>95</c:v>
                </c:pt>
                <c:pt idx="10">
                  <c:v>100</c:v>
                </c:pt>
              </c:numCache>
            </c:numRef>
          </c:cat>
          <c:val>
            <c:numRef>
              <c:f>Лист8!$B$3:$B$13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1</c:v>
                </c:pt>
                <c:pt idx="5">
                  <c:v>3</c:v>
                </c:pt>
                <c:pt idx="6">
                  <c:v>4</c:v>
                </c:pt>
                <c:pt idx="7">
                  <c:v>9</c:v>
                </c:pt>
                <c:pt idx="8">
                  <c:v>7</c:v>
                </c:pt>
                <c:pt idx="9">
                  <c:v>6</c:v>
                </c:pt>
                <c:pt idx="10">
                  <c:v>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B94D-4714-ADBF-F890FBAB46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34629936"/>
        <c:axId val="1134625616"/>
      </c:barChart>
      <c:catAx>
        <c:axId val="11346299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Баллы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34625616"/>
        <c:crosses val="autoZero"/>
        <c:auto val="1"/>
        <c:lblAlgn val="ctr"/>
        <c:lblOffset val="100"/>
        <c:noMultiLvlLbl val="0"/>
      </c:catAx>
      <c:valAx>
        <c:axId val="11346256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134629936"/>
        <c:crosses val="autoZero"/>
        <c:crossBetween val="between"/>
      </c:valAx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ln>
      <a:solidFill>
        <a:schemeClr val="accent1"/>
      </a:solidFill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Информатика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Частота</c:v>
          </c:tx>
          <c:invertIfNegative val="0"/>
          <c:cat>
            <c:numRef>
              <c:f>Лист9!$A$3:$A$13</c:f>
              <c:numCache>
                <c:formatCode>General</c:formatCode>
                <c:ptCount val="11"/>
                <c:pt idx="0">
                  <c:v>50</c:v>
                </c:pt>
                <c:pt idx="1">
                  <c:v>55</c:v>
                </c:pt>
                <c:pt idx="2">
                  <c:v>60</c:v>
                </c:pt>
                <c:pt idx="3">
                  <c:v>65</c:v>
                </c:pt>
                <c:pt idx="4">
                  <c:v>70</c:v>
                </c:pt>
                <c:pt idx="5">
                  <c:v>75</c:v>
                </c:pt>
                <c:pt idx="6">
                  <c:v>80</c:v>
                </c:pt>
                <c:pt idx="7">
                  <c:v>85</c:v>
                </c:pt>
                <c:pt idx="8">
                  <c:v>90</c:v>
                </c:pt>
                <c:pt idx="9">
                  <c:v>95</c:v>
                </c:pt>
                <c:pt idx="10">
                  <c:v>100</c:v>
                </c:pt>
              </c:numCache>
            </c:numRef>
          </c:cat>
          <c:val>
            <c:numRef>
              <c:f>Лист9!$B$3:$B$13</c:f>
              <c:numCache>
                <c:formatCode>General</c:formatCode>
                <c:ptCount val="11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2</c:v>
                </c:pt>
                <c:pt idx="4">
                  <c:v>11</c:v>
                </c:pt>
                <c:pt idx="5">
                  <c:v>10</c:v>
                </c:pt>
                <c:pt idx="6">
                  <c:v>16</c:v>
                </c:pt>
                <c:pt idx="7">
                  <c:v>15</c:v>
                </c:pt>
                <c:pt idx="8">
                  <c:v>10</c:v>
                </c:pt>
                <c:pt idx="9">
                  <c:v>8</c:v>
                </c:pt>
                <c:pt idx="10">
                  <c:v>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1130-4960-BF71-EB65E8BA84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34639056"/>
        <c:axId val="1134641456"/>
      </c:barChart>
      <c:catAx>
        <c:axId val="11346390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Баллы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34641456"/>
        <c:crosses val="autoZero"/>
        <c:auto val="1"/>
        <c:lblAlgn val="ctr"/>
        <c:lblOffset val="100"/>
        <c:noMultiLvlLbl val="0"/>
      </c:catAx>
      <c:valAx>
        <c:axId val="11346414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134639056"/>
        <c:crosses val="autoZero"/>
        <c:crossBetween val="between"/>
      </c:valAx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ln>
      <a:solidFill>
        <a:schemeClr val="accent1"/>
      </a:solidFill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131-4DC3-9F16-BE463935BCB8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131-4DC3-9F16-BE463935BCB8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131-4DC3-9F16-BE463935BCB8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131-4DC3-9F16-BE463935BCB8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131-4DC3-9F16-BE463935BCB8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131-4DC3-9F16-BE463935BCB8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131-4DC3-9F16-BE463935BCB8}"/>
              </c:ext>
            </c:extLst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131-4DC3-9F16-BE463935BCB8}"/>
              </c:ext>
            </c:extLst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131-4DC3-9F16-BE463935BCB8}"/>
              </c:ext>
            </c:extLst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baseline="0" dirty="0"/>
                      <a:t>8 биология</a:t>
                    </a:r>
                  </a:p>
                  <a:p>
                    <a:r>
                      <a:rPr lang="ru-RU" baseline="0" dirty="0"/>
                      <a:t>20 химия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131-4DC3-9F16-BE463935BCB8}"/>
                </c:ext>
              </c:extLst>
            </c:dLbl>
            <c:dLbl>
              <c:idx val="2"/>
              <c:layout>
                <c:manualLayout>
                  <c:x val="0.19813298420693309"/>
                  <c:y val="-6.692461609169733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131-4DC3-9F16-BE463935BCB8}"/>
                </c:ext>
              </c:extLst>
            </c:dLbl>
            <c:dLbl>
              <c:idx val="5"/>
              <c:layout>
                <c:manualLayout>
                  <c:x val="-4.0029636388923096E-2"/>
                  <c:y val="9.903902041695292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C131-4DC3-9F16-BE463935BCB8}"/>
                </c:ext>
              </c:extLst>
            </c:dLbl>
            <c:dLbl>
              <c:idx val="6"/>
              <c:layout>
                <c:manualLayout>
                  <c:x val="-1.2482069250962458E-2"/>
                  <c:y val="-3.53368114300640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C131-4DC3-9F16-BE463935BCB8}"/>
                </c:ext>
              </c:extLst>
            </c:dLbl>
            <c:dLbl>
              <c:idx val="7"/>
              <c:layout>
                <c:manualLayout>
                  <c:x val="5.0422550337003033E-2"/>
                  <c:y val="-1.202485646121436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C131-4DC3-9F16-BE463935BCB8}"/>
                </c:ext>
              </c:extLst>
            </c:dLbl>
            <c:dLbl>
              <c:idx val="8"/>
              <c:layout>
                <c:manualLayout>
                  <c:x val="0.15058060440757071"/>
                  <c:y val="-6.145922541396698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C131-4DC3-9F16-BE463935BCB8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Лист3!$A$101:$A$109</c:f>
              <c:strCache>
                <c:ptCount val="9"/>
                <c:pt idx="0">
                  <c:v>ММФ</c:v>
                </c:pt>
                <c:pt idx="1">
                  <c:v>ФЕН</c:v>
                </c:pt>
                <c:pt idx="2">
                  <c:v>ФФ</c:v>
                </c:pt>
                <c:pt idx="3">
                  <c:v>ФИТ</c:v>
                </c:pt>
                <c:pt idx="4">
                  <c:v>ИМПЗ</c:v>
                </c:pt>
                <c:pt idx="5">
                  <c:v>ЭФ</c:v>
                </c:pt>
                <c:pt idx="6">
                  <c:v>ГГФ</c:v>
                </c:pt>
                <c:pt idx="7">
                  <c:v>ИИР</c:v>
                </c:pt>
                <c:pt idx="8">
                  <c:v>ИФП</c:v>
                </c:pt>
              </c:strCache>
            </c:strRef>
          </c:cat>
          <c:val>
            <c:numRef>
              <c:f>Лист3!$B$101:$B$109</c:f>
              <c:numCache>
                <c:formatCode>General</c:formatCode>
                <c:ptCount val="9"/>
                <c:pt idx="0">
                  <c:v>32</c:v>
                </c:pt>
                <c:pt idx="1">
                  <c:v>28</c:v>
                </c:pt>
                <c:pt idx="2">
                  <c:v>13</c:v>
                </c:pt>
                <c:pt idx="3">
                  <c:v>9</c:v>
                </c:pt>
                <c:pt idx="4">
                  <c:v>6</c:v>
                </c:pt>
                <c:pt idx="5">
                  <c:v>4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C131-4DC3-9F16-BE463935BCB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965-4EE1-9D3B-6A4CA960115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965-4EE1-9D3B-6A4CA960115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965-4EE1-9D3B-6A4CA960115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965-4EE1-9D3B-6A4CA9601152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3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3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965-4EE1-9D3B-6A4CA9601152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5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5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965-4EE1-9D3B-6A4CA9601152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80000"/>
                      <a:lumOff val="2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80000"/>
                      <a:lumOff val="2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0965-4EE1-9D3B-6A4CA9601152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lumOff val="20000"/>
                      <a:shade val="51000"/>
                      <a:satMod val="130000"/>
                    </a:schemeClr>
                  </a:gs>
                  <a:gs pos="80000">
                    <a:schemeClr val="accent3">
                      <a:lumMod val="80000"/>
                      <a:lumOff val="20000"/>
                      <a:shade val="93000"/>
                      <a:satMod val="130000"/>
                    </a:schemeClr>
                  </a:gs>
                  <a:gs pos="100000">
                    <a:schemeClr val="accent3">
                      <a:lumMod val="80000"/>
                      <a:lumOff val="2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0965-4EE1-9D3B-6A4CA9601152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shade val="51000"/>
                      <a:satMod val="130000"/>
                    </a:schemeClr>
                  </a:gs>
                  <a:gs pos="80000">
                    <a:schemeClr val="accent5">
                      <a:lumMod val="80000"/>
                      <a:lumOff val="20000"/>
                      <a:shade val="93000"/>
                      <a:satMod val="130000"/>
                    </a:schemeClr>
                  </a:gs>
                  <a:gs pos="100000">
                    <a:schemeClr val="accent5">
                      <a:lumMod val="80000"/>
                      <a:lumOff val="2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0965-4EE1-9D3B-6A4CA9601152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8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8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0965-4EE1-9D3B-6A4CA9601152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65-4EE1-9D3B-6A4CA9601152}"/>
                </c:ext>
              </c:extLst>
            </c:dLbl>
            <c:dLbl>
              <c:idx val="1"/>
              <c:layout>
                <c:manualLayout>
                  <c:x val="-3.2776377810984303E-2"/>
                  <c:y val="-1.83240823169720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965-4EE1-9D3B-6A4CA9601152}"/>
                </c:ext>
              </c:extLst>
            </c:dLbl>
            <c:dLbl>
              <c:idx val="2"/>
              <c:layout>
                <c:manualLayout>
                  <c:x val="1.9280222241755334E-2"/>
                  <c:y val="-1.145255144810751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965-4EE1-9D3B-6A4CA9601152}"/>
                </c:ext>
              </c:extLst>
            </c:dLbl>
            <c:dLbl>
              <c:idx val="3"/>
              <c:layout>
                <c:manualLayout>
                  <c:x val="3.0848355586808755E-2"/>
                  <c:y val="1.603357202735048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965-4EE1-9D3B-6A4CA9601152}"/>
                </c:ext>
              </c:extLst>
            </c:dLbl>
            <c:dLbl>
              <c:idx val="8"/>
              <c:layout>
                <c:manualLayout>
                  <c:x val="-1.9280222241755479E-3"/>
                  <c:y val="-0.210726946645178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0965-4EE1-9D3B-6A4CA9601152}"/>
                </c:ext>
              </c:extLst>
            </c:dLbl>
            <c:dLbl>
              <c:idx val="9"/>
              <c:layout>
                <c:manualLayout>
                  <c:x val="0.21593848910766139"/>
                  <c:y val="-8.016786013675257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0965-4EE1-9D3B-6A4CA9601152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Лист2!$A$33:$A$42</c:f>
              <c:strCache>
                <c:ptCount val="10"/>
                <c:pt idx="1">
                  <c:v>СПбГУ</c:v>
                </c:pt>
                <c:pt idx="2">
                  <c:v>НГТУ</c:v>
                </c:pt>
                <c:pt idx="3">
                  <c:v>ИТМО</c:v>
                </c:pt>
                <c:pt idx="4">
                  <c:v>ВШЭ</c:v>
                </c:pt>
                <c:pt idx="5">
                  <c:v>МИФИ</c:v>
                </c:pt>
                <c:pt idx="6">
                  <c:v>МГУ</c:v>
                </c:pt>
                <c:pt idx="7">
                  <c:v>МФТИ</c:v>
                </c:pt>
                <c:pt idx="8">
                  <c:v>Другие ВУЗы</c:v>
                </c:pt>
                <c:pt idx="9">
                  <c:v>НГУ</c:v>
                </c:pt>
              </c:strCache>
            </c:strRef>
          </c:cat>
          <c:val>
            <c:numRef>
              <c:f>Лист2!$B$33:$B$42</c:f>
              <c:numCache>
                <c:formatCode>General</c:formatCode>
                <c:ptCount val="10"/>
                <c:pt idx="1">
                  <c:v>7</c:v>
                </c:pt>
                <c:pt idx="2">
                  <c:v>7</c:v>
                </c:pt>
                <c:pt idx="3">
                  <c:v>10</c:v>
                </c:pt>
                <c:pt idx="4">
                  <c:v>12</c:v>
                </c:pt>
                <c:pt idx="5">
                  <c:v>16</c:v>
                </c:pt>
                <c:pt idx="6">
                  <c:v>18</c:v>
                </c:pt>
                <c:pt idx="7">
                  <c:v>24</c:v>
                </c:pt>
                <c:pt idx="8">
                  <c:v>48</c:v>
                </c:pt>
                <c:pt idx="9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0965-4EE1-9D3B-6A4CA96011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0.07485</cdr:x>
      <cdr:y>0.18535</cdr:y>
    </cdr:from>
    <cdr:to>
      <cdr:x>0.32638</cdr:x>
      <cdr:y>0.3913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BAA45D5-AC33-1839-13CF-4C86DEA01266}"/>
            </a:ext>
          </a:extLst>
        </cdr:cNvPr>
        <cdr:cNvSpPr txBox="1"/>
      </cdr:nvSpPr>
      <cdr:spPr>
        <a:xfrm xmlns:a="http://schemas.openxmlformats.org/drawingml/2006/main">
          <a:off x="581026" y="771526"/>
          <a:ext cx="1952625" cy="8572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B2D8-4846-441A-95E3-45A3C66B2E8A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88B2E-654D-40F3-9761-6AE2F85D8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188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B2D8-4846-441A-95E3-45A3C66B2E8A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88B2E-654D-40F3-9761-6AE2F85D8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863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B2D8-4846-441A-95E3-45A3C66B2E8A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88B2E-654D-40F3-9761-6AE2F85D8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076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876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B2D8-4846-441A-95E3-45A3C66B2E8A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88B2E-654D-40F3-9761-6AE2F85D8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28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B2D8-4846-441A-95E3-45A3C66B2E8A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88B2E-654D-40F3-9761-6AE2F85D8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164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B2D8-4846-441A-95E3-45A3C66B2E8A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88B2E-654D-40F3-9761-6AE2F85D8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87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B2D8-4846-441A-95E3-45A3C66B2E8A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88B2E-654D-40F3-9761-6AE2F85D8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229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B2D8-4846-441A-95E3-45A3C66B2E8A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88B2E-654D-40F3-9761-6AE2F85D8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632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B2D8-4846-441A-95E3-45A3C66B2E8A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88B2E-654D-40F3-9761-6AE2F85D8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882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B2D8-4846-441A-95E3-45A3C66B2E8A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88B2E-654D-40F3-9761-6AE2F85D8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550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B2D8-4846-441A-95E3-45A3C66B2E8A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88B2E-654D-40F3-9761-6AE2F85D8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831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4B2D8-4846-441A-95E3-45A3C66B2E8A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88B2E-654D-40F3-9761-6AE2F85D8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733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chart" Target="../charts/char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7322" y="691761"/>
            <a:ext cx="8603312" cy="2818739"/>
          </a:xfrm>
        </p:spPr>
        <p:txBody>
          <a:bodyPr>
            <a:normAutofit fontScale="90000"/>
          </a:bodyPr>
          <a:lstStyle/>
          <a:p>
            <a:pPr algn="l"/>
            <a:r>
              <a:rPr lang="ru-RU" sz="4400" b="1" dirty="0">
                <a:latin typeface="+mn-lt"/>
              </a:rPr>
              <a:t>Теории в биологии: </a:t>
            </a:r>
            <a:br>
              <a:rPr lang="ru-RU" sz="4400" b="1" dirty="0">
                <a:latin typeface="+mn-lt"/>
              </a:rPr>
            </a:br>
            <a:r>
              <a:rPr lang="ru-RU" sz="4400" b="1" dirty="0">
                <a:latin typeface="+mn-lt"/>
              </a:rPr>
              <a:t>путь от клеточной теории </a:t>
            </a:r>
            <a:br>
              <a:rPr lang="ru-RU" sz="4400" b="1" dirty="0">
                <a:latin typeface="+mn-lt"/>
              </a:rPr>
            </a:br>
            <a:r>
              <a:rPr lang="ru-RU" sz="4400" b="1" dirty="0">
                <a:latin typeface="+mn-lt"/>
              </a:rPr>
              <a:t>к технологиям </a:t>
            </a:r>
            <a:r>
              <a:rPr lang="ru-RU" sz="4400" b="1" dirty="0">
                <a:solidFill>
                  <a:schemeClr val="accent5"/>
                </a:solidFill>
                <a:latin typeface="+mn-lt"/>
              </a:rPr>
              <a:t>управления свойствами биологических объектов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7321" y="3928039"/>
            <a:ext cx="8845826" cy="2747081"/>
          </a:xfrm>
        </p:spPr>
        <p:txBody>
          <a:bodyPr>
            <a:normAutofit/>
          </a:bodyPr>
          <a:lstStyle/>
          <a:p>
            <a:pPr algn="l"/>
            <a:r>
              <a:rPr lang="ru-RU" b="1" dirty="0"/>
              <a:t>Сергей Евгеньевич Седых</a:t>
            </a:r>
          </a:p>
          <a:p>
            <a:pPr algn="l"/>
            <a:r>
              <a:rPr lang="ru-RU" b="1" dirty="0"/>
              <a:t>кандидат биологических наук</a:t>
            </a:r>
          </a:p>
          <a:p>
            <a:pPr algn="l"/>
            <a:r>
              <a:rPr lang="ru-RU" dirty="0"/>
              <a:t>старший преподаватель НГУ, СУНЦ НГУ </a:t>
            </a:r>
          </a:p>
          <a:p>
            <a:pPr algn="l"/>
            <a:r>
              <a:rPr lang="ru-RU" dirty="0"/>
              <a:t>научный сотрудник ИХБФМ СО РАН</a:t>
            </a:r>
          </a:p>
          <a:p>
            <a:pPr algn="l"/>
            <a:r>
              <a:rPr lang="ru-RU" dirty="0"/>
              <a:t>руководитель магистерской программы ПИШ НГУ «Передовые инженерные решения для биотехнологии и медицины»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062" y="322426"/>
            <a:ext cx="1800000" cy="5437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 t="31188" r="15269" b="30029"/>
          <a:stretch/>
        </p:blipFill>
        <p:spPr>
          <a:xfrm>
            <a:off x="9929982" y="1133061"/>
            <a:ext cx="1910309" cy="7195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882" y="2119523"/>
            <a:ext cx="1908313" cy="5250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043" y="3016724"/>
            <a:ext cx="1271019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727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103263"/>
          </a:xfrm>
        </p:spPr>
        <p:txBody>
          <a:bodyPr anchor="ctr">
            <a:normAutofit/>
          </a:bodyPr>
          <a:lstStyle/>
          <a:p>
            <a:r>
              <a:rPr lang="ru-RU" sz="3600" b="1" dirty="0">
                <a:latin typeface="+mn-lt"/>
              </a:rPr>
              <a:t>Микробная теория болезней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3826" y="1196789"/>
            <a:ext cx="73284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Причиной инфекционных заболеваний являются микроорганизмы, известные как патогены или микробы. «Микробы» – это бактерии, а также протисты, грибы, и неживые патогены: вирусы, </a:t>
            </a:r>
            <a:r>
              <a:rPr lang="ru-RU" dirty="0" err="1"/>
              <a:t>прионы</a:t>
            </a:r>
            <a:r>
              <a:rPr lang="ru-RU" dirty="0"/>
              <a:t>, </a:t>
            </a:r>
            <a:r>
              <a:rPr lang="ru-RU" dirty="0" err="1"/>
              <a:t>вироиды</a:t>
            </a:r>
            <a:r>
              <a:rPr lang="ru-RU" dirty="0"/>
              <a:t> растений. </a:t>
            </a:r>
          </a:p>
          <a:p>
            <a:r>
              <a:rPr lang="ru-RU" dirty="0"/>
              <a:t>1850-е – работы </a:t>
            </a:r>
            <a:r>
              <a:rPr lang="ru-RU" b="1" dirty="0"/>
              <a:t>Луи Пастера </a:t>
            </a:r>
            <a:r>
              <a:rPr lang="ru-RU" dirty="0"/>
              <a:t>по вакцинации от бешенства, сибирской язвы, холеры</a:t>
            </a:r>
            <a:br>
              <a:rPr lang="ru-RU" dirty="0"/>
            </a:br>
            <a:r>
              <a:rPr lang="en-US" dirty="0"/>
              <a:t>1880</a:t>
            </a:r>
            <a:r>
              <a:rPr lang="ru-RU" dirty="0"/>
              <a:t>-е – </a:t>
            </a:r>
            <a:r>
              <a:rPr lang="ru-RU" dirty="0">
                <a:solidFill>
                  <a:schemeClr val="accent5"/>
                </a:solidFill>
              </a:rPr>
              <a:t>постулаты</a:t>
            </a:r>
            <a:r>
              <a:rPr lang="ru-RU" dirty="0"/>
              <a:t> </a:t>
            </a:r>
            <a:r>
              <a:rPr lang="ru-RU" b="1" dirty="0"/>
              <a:t>Роберта Коха</a:t>
            </a:r>
            <a:endParaRPr lang="ru-RU" dirty="0"/>
          </a:p>
          <a:p>
            <a:r>
              <a:rPr lang="ru-RU" dirty="0"/>
              <a:t>1982 – вирус табачной мозаики, </a:t>
            </a:r>
            <a:r>
              <a:rPr lang="ru-RU" b="1" dirty="0"/>
              <a:t>Д. И. Ивановский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932" y="3920954"/>
            <a:ext cx="65876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Постулаты Коха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Микроорганизм должен быть обнаружен в достаточном количестве в больных организмах, но не должен обнаруживаться у здоровых.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Микроорганизм необходимо выделить из больного организма и вырастить в чистой культуре.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Выращенные в культуре микроорганизмы, как правило, должны вызывать заболевание при попадании в здоровый организм.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Микроорганизм должен быть повторно изолирован от </a:t>
            </a:r>
            <a:r>
              <a:rPr lang="ru-RU" sz="1600" dirty="0" err="1"/>
              <a:t>инокулированного</a:t>
            </a:r>
            <a:r>
              <a:rPr lang="ru-RU" sz="1600" dirty="0"/>
              <a:t> больного организма и идентифицирован как идентичный исходному специфическому возбудителю.</a:t>
            </a:r>
          </a:p>
        </p:txBody>
      </p:sp>
      <p:pic>
        <p:nvPicPr>
          <p:cNvPr id="1026" name="Picture 2" descr="фото работы Надара 1878 го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009" y="1198943"/>
            <a:ext cx="1406250" cy="19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2BDD97-CFCB-88B7-FCED-AE33985B8F78}"/>
              </a:ext>
            </a:extLst>
          </p:cNvPr>
          <p:cNvSpPr txBox="1"/>
          <p:nvPr/>
        </p:nvSpPr>
        <p:spPr>
          <a:xfrm>
            <a:off x="9826305" y="3274623"/>
            <a:ext cx="23656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i="1" dirty="0"/>
              <a:t>Луи</a:t>
            </a:r>
            <a:r>
              <a:rPr lang="en-US" i="1" dirty="0"/>
              <a:t> </a:t>
            </a:r>
            <a:r>
              <a:rPr lang="ru-RU" b="1" i="1" dirty="0"/>
              <a:t>Пастер</a:t>
            </a:r>
          </a:p>
          <a:p>
            <a:pPr algn="ctr"/>
            <a:r>
              <a:rPr lang="en-US" i="1" dirty="0"/>
              <a:t>(18</a:t>
            </a:r>
            <a:r>
              <a:rPr lang="ru-RU" i="1" dirty="0"/>
              <a:t>22</a:t>
            </a:r>
            <a:r>
              <a:rPr lang="en-US" i="1" dirty="0"/>
              <a:t>–18</a:t>
            </a:r>
            <a:r>
              <a:rPr lang="ru-RU" i="1" dirty="0"/>
              <a:t>95</a:t>
            </a:r>
            <a:r>
              <a:rPr lang="en-US" i="1" dirty="0"/>
              <a:t>)</a:t>
            </a:r>
          </a:p>
        </p:txBody>
      </p:sp>
      <p:pic>
        <p:nvPicPr>
          <p:cNvPr id="10" name="Picture 2" descr="Robert Koch BeW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9390" y="3472496"/>
            <a:ext cx="1523933" cy="19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2BDD97-CFCB-88B7-FCED-AE33985B8F78}"/>
              </a:ext>
            </a:extLst>
          </p:cNvPr>
          <p:cNvSpPr txBox="1"/>
          <p:nvPr/>
        </p:nvSpPr>
        <p:spPr>
          <a:xfrm>
            <a:off x="7384428" y="5552169"/>
            <a:ext cx="309141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i="1" dirty="0"/>
              <a:t>Роберт </a:t>
            </a:r>
            <a:r>
              <a:rPr lang="ru-RU" b="1" i="1" dirty="0"/>
              <a:t>Кох</a:t>
            </a:r>
          </a:p>
          <a:p>
            <a:pPr algn="ctr"/>
            <a:r>
              <a:rPr lang="en-US" i="1" dirty="0"/>
              <a:t>(18</a:t>
            </a:r>
            <a:r>
              <a:rPr lang="ru-RU" i="1" dirty="0"/>
              <a:t>43</a:t>
            </a:r>
            <a:r>
              <a:rPr lang="en-US" i="1" dirty="0"/>
              <a:t>–1</a:t>
            </a:r>
            <a:r>
              <a:rPr lang="ru-RU" i="1" dirty="0"/>
              <a:t>910</a:t>
            </a:r>
            <a:r>
              <a:rPr lang="en-US" i="1" dirty="0"/>
              <a:t>)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/>
              <a:t>Нобелевская премия, 1905</a:t>
            </a:r>
            <a:endParaRPr lang="en-US" i="1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FE7DCF2-16D9-38D7-FCAF-AEC461BB23DC}"/>
              </a:ext>
            </a:extLst>
          </p:cNvPr>
          <p:cNvSpPr/>
          <p:nvPr/>
        </p:nvSpPr>
        <p:spPr>
          <a:xfrm>
            <a:off x="10312842" y="4462496"/>
            <a:ext cx="1879158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i="1" dirty="0"/>
              <a:t>Теория миазмов </a:t>
            </a:r>
          </a:p>
          <a:p>
            <a:r>
              <a:rPr lang="ru-RU" sz="1600" i="1" dirty="0"/>
              <a:t>Вакцинация, 1796</a:t>
            </a:r>
          </a:p>
        </p:txBody>
      </p:sp>
    </p:spTree>
    <p:extLst>
      <p:ext uri="{BB962C8B-B14F-4D97-AF65-F5344CB8AC3E}">
        <p14:creationId xmlns:p14="http://schemas.microsoft.com/office/powerpoint/2010/main" val="1782395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9054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+mn-lt"/>
              </a:rPr>
              <a:t>Самый главный вопрос биологии </a:t>
            </a:r>
            <a:r>
              <a:rPr lang="en-US" sz="3600" b="1" dirty="0">
                <a:latin typeface="+mn-lt"/>
              </a:rPr>
              <a:t>XX </a:t>
            </a:r>
            <a:r>
              <a:rPr lang="ru-RU" sz="3600" b="1" dirty="0">
                <a:latin typeface="+mn-lt"/>
              </a:rPr>
              <a:t>века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367" y="1649895"/>
            <a:ext cx="10515600" cy="4516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Как </a:t>
            </a:r>
            <a:r>
              <a:rPr lang="ru-RU" b="1" dirty="0">
                <a:solidFill>
                  <a:schemeClr val="accent5"/>
                </a:solidFill>
              </a:rPr>
              <a:t>ген</a:t>
            </a:r>
            <a:r>
              <a:rPr lang="ru-RU" b="1" dirty="0"/>
              <a:t> влияет на </a:t>
            </a:r>
            <a:r>
              <a:rPr lang="ru-RU" b="1" dirty="0">
                <a:solidFill>
                  <a:schemeClr val="accent5"/>
                </a:solidFill>
              </a:rPr>
              <a:t>признак</a:t>
            </a:r>
            <a:r>
              <a:rPr lang="ru-RU" b="1" dirty="0"/>
              <a:t>?</a:t>
            </a:r>
          </a:p>
          <a:p>
            <a:r>
              <a:rPr lang="ru-RU" sz="2400" b="1" dirty="0"/>
              <a:t>Ген </a:t>
            </a:r>
            <a:r>
              <a:rPr lang="ru-RU" sz="2400" dirty="0"/>
              <a:t>(др.-греч. </a:t>
            </a:r>
            <a:r>
              <a:rPr lang="ru-RU" sz="2400" dirty="0" err="1"/>
              <a:t>γένος</a:t>
            </a:r>
            <a:r>
              <a:rPr lang="ru-RU" sz="2400" dirty="0"/>
              <a:t> — род) — в классической генетике — наследственный фактор, который </a:t>
            </a:r>
            <a:r>
              <a:rPr lang="ru-RU" sz="2400" dirty="0">
                <a:solidFill>
                  <a:schemeClr val="accent5"/>
                </a:solidFill>
              </a:rPr>
              <a:t>несёт информацию об определённом признаке или функции организма</a:t>
            </a:r>
            <a:r>
              <a:rPr lang="ru-RU" sz="2400" dirty="0"/>
              <a:t>, и который является структурной и функциональной единицей наследственности. В таком качестве термин «ген» был введён </a:t>
            </a:r>
            <a:br>
              <a:rPr lang="ru-RU" sz="2400" dirty="0"/>
            </a:br>
            <a:r>
              <a:rPr lang="ru-RU" sz="2400" b="1" dirty="0"/>
              <a:t>в 1907 году </a:t>
            </a:r>
            <a:r>
              <a:rPr lang="ru-RU" sz="2400" dirty="0"/>
              <a:t>датским ботаником, физиологом растений и генетиком Вильгельмом </a:t>
            </a:r>
            <a:r>
              <a:rPr lang="ru-RU" sz="2400" dirty="0" err="1"/>
              <a:t>Йоханнсеном</a:t>
            </a:r>
            <a:r>
              <a:rPr lang="ru-RU" sz="2400" dirty="0"/>
              <a:t>.</a:t>
            </a:r>
          </a:p>
          <a:p>
            <a:r>
              <a:rPr lang="ru-RU" sz="2400" b="1" dirty="0"/>
              <a:t>Генетика </a:t>
            </a:r>
            <a:r>
              <a:rPr lang="ru-RU" sz="2400" dirty="0"/>
              <a:t>(от греч. </a:t>
            </a:r>
            <a:r>
              <a:rPr lang="ru-RU" sz="2400" dirty="0" err="1"/>
              <a:t>γενητως</a:t>
            </a:r>
            <a:r>
              <a:rPr lang="ru-RU" sz="2400" dirty="0"/>
              <a:t> — «порождающий, происходящий от кого-то») — раздел биологии, занимающийся изучением генов, генетических вариаций и наследственности в организмах</a:t>
            </a:r>
            <a:r>
              <a:rPr lang="en-US" sz="2400" dirty="0"/>
              <a:t>? </a:t>
            </a:r>
            <a:r>
              <a:rPr lang="ru-RU" sz="2400" b="1" dirty="0" err="1"/>
              <a:t>Бейтсон</a:t>
            </a:r>
            <a:r>
              <a:rPr lang="ru-RU" sz="2400" b="1" dirty="0"/>
              <a:t>, 1905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4329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0B99D-759F-4F92-A315-D72F871FB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2174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>
                <a:latin typeface="+mn-lt"/>
              </a:rPr>
              <a:t>Грегор</a:t>
            </a:r>
            <a:r>
              <a:rPr lang="ru-RU" sz="3600" b="1" dirty="0">
                <a:latin typeface="+mn-lt"/>
              </a:rPr>
              <a:t> Мендель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F31B30-16A2-4D01-98C5-65E0CEF67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4" y="1416132"/>
            <a:ext cx="8763511" cy="48329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5"/>
                </a:solidFill>
              </a:rPr>
              <a:t>«Опыты над растительными гибридами» (1866)</a:t>
            </a:r>
          </a:p>
          <a:p>
            <a:r>
              <a:rPr lang="ru-RU" sz="2400" dirty="0"/>
              <a:t>Работал в Австрии, Чехии (Брно)</a:t>
            </a:r>
          </a:p>
          <a:p>
            <a:r>
              <a:rPr lang="ru-RU" sz="2400" dirty="0"/>
              <a:t>1843 (в возрасте 21 года) стал монахом</a:t>
            </a:r>
          </a:p>
          <a:p>
            <a:r>
              <a:rPr lang="ru-RU" sz="2400" dirty="0"/>
              <a:t>1851–1853 – учил химию и физику в Университете Вены</a:t>
            </a:r>
          </a:p>
          <a:p>
            <a:pPr lvl="1"/>
            <a:r>
              <a:rPr lang="ru-RU" b="1" dirty="0"/>
              <a:t>Доплер</a:t>
            </a:r>
            <a:r>
              <a:rPr lang="ru-RU" dirty="0"/>
              <a:t> научил его использовать математические методы для объяснение природных явлений</a:t>
            </a:r>
          </a:p>
          <a:p>
            <a:pPr lvl="1"/>
            <a:r>
              <a:rPr lang="ru-RU" dirty="0"/>
              <a:t>Франц </a:t>
            </a:r>
            <a:r>
              <a:rPr lang="ru-RU" b="1" dirty="0" err="1"/>
              <a:t>Унглер</a:t>
            </a:r>
            <a:r>
              <a:rPr lang="ru-RU" dirty="0"/>
              <a:t> (ботаник) – заинтересовал причинами появления вариаций у растений </a:t>
            </a:r>
          </a:p>
          <a:p>
            <a:r>
              <a:rPr lang="ru-RU" sz="2400" dirty="0"/>
              <a:t>1857 – начал проводить скрещивания гороха в монастырском огороде</a:t>
            </a:r>
          </a:p>
          <a:p>
            <a:r>
              <a:rPr lang="ru-RU" sz="2400" dirty="0"/>
              <a:t>Использовал </a:t>
            </a:r>
            <a:r>
              <a:rPr lang="ru-RU" sz="2400" dirty="0">
                <a:solidFill>
                  <a:schemeClr val="accent5"/>
                </a:solidFill>
              </a:rPr>
              <a:t>научный метод</a:t>
            </a:r>
            <a:r>
              <a:rPr lang="ru-RU" sz="2400" dirty="0"/>
              <a:t>, проводил количественный анализ</a:t>
            </a:r>
          </a:p>
        </p:txBody>
      </p:sp>
      <p:pic>
        <p:nvPicPr>
          <p:cNvPr id="2052" name="Picture 4" descr="Биография Грегора Менделя - РИА Новости, 20.07.2022">
            <a:extLst>
              <a:ext uri="{FF2B5EF4-FFF2-40B4-BE49-F238E27FC236}">
                <a16:creationId xmlns:a16="http://schemas.microsoft.com/office/drawing/2014/main" id="{235F8614-C911-C12F-0582-5232773AD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269" y="1129085"/>
            <a:ext cx="216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2BDD97-CFCB-88B7-FCED-AE33985B8F78}"/>
              </a:ext>
            </a:extLst>
          </p:cNvPr>
          <p:cNvSpPr txBox="1"/>
          <p:nvPr/>
        </p:nvSpPr>
        <p:spPr>
          <a:xfrm>
            <a:off x="9541421" y="3396427"/>
            <a:ext cx="23656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i="1" dirty="0"/>
              <a:t>Грегор</a:t>
            </a:r>
            <a:r>
              <a:rPr lang="en-US" i="1" dirty="0"/>
              <a:t> </a:t>
            </a:r>
            <a:r>
              <a:rPr lang="ru-RU" b="1" i="1" dirty="0"/>
              <a:t>Мендель</a:t>
            </a:r>
          </a:p>
          <a:p>
            <a:pPr algn="ctr"/>
            <a:r>
              <a:rPr lang="en-US" i="1" dirty="0"/>
              <a:t>(18</a:t>
            </a:r>
            <a:r>
              <a:rPr lang="ru-RU" i="1" dirty="0"/>
              <a:t>22</a:t>
            </a:r>
            <a:r>
              <a:rPr lang="en-US" i="1" dirty="0"/>
              <a:t>–188</a:t>
            </a:r>
            <a:r>
              <a:rPr lang="ru-RU" i="1" dirty="0"/>
              <a:t>4</a:t>
            </a:r>
            <a:r>
              <a:rPr lang="en-US" i="1" dirty="0"/>
              <a:t>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102135-BDDC-CC69-18F1-7B8912D96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1421" y="4186362"/>
            <a:ext cx="2256618" cy="2481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92818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9BE213-54B6-65DA-554E-364112144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A05D18-2902-D1BF-BFF9-83D5141FA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2174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+mn-lt"/>
              </a:rPr>
              <a:t>Законы Менделя (переоткрыты в 1900)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461905-1F8E-7EF8-55DC-60C35A5FA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743" y="1257106"/>
            <a:ext cx="7652391" cy="48329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Первый закон: </a:t>
            </a:r>
            <a:r>
              <a:rPr lang="ru-RU" sz="2400" dirty="0"/>
              <a:t>единообразие гибридов первого поколения</a:t>
            </a:r>
          </a:p>
          <a:p>
            <a:pPr marL="0" indent="0">
              <a:buNone/>
            </a:pPr>
            <a:r>
              <a:rPr lang="ru-RU" sz="2400" b="1" dirty="0"/>
              <a:t>Второй закон: </a:t>
            </a:r>
            <a:r>
              <a:rPr lang="ru-RU" sz="2400" dirty="0"/>
              <a:t>расщепление 3 к 1 во втором поколении</a:t>
            </a:r>
          </a:p>
          <a:p>
            <a:pPr marL="0" indent="0">
              <a:buNone/>
            </a:pPr>
            <a:r>
              <a:rPr lang="ru-RU" sz="2400" b="1" dirty="0"/>
              <a:t>Третий закон: </a:t>
            </a:r>
            <a:r>
              <a:rPr lang="ru-RU" sz="2400" dirty="0"/>
              <a:t>расщепление 9 : 3 : 3 : 1 при </a:t>
            </a:r>
            <a:r>
              <a:rPr lang="ru-RU" sz="2400" dirty="0" err="1"/>
              <a:t>дигибридном</a:t>
            </a:r>
            <a:r>
              <a:rPr lang="ru-RU" sz="2400" dirty="0"/>
              <a:t> скрещивании = (3 : 1) * (3 : 1) </a:t>
            </a:r>
          </a:p>
          <a:p>
            <a:pPr marL="0" indent="0">
              <a:buNone/>
            </a:pPr>
            <a:r>
              <a:rPr lang="ru-RU" sz="2400" b="1" dirty="0"/>
              <a:t>Признаки, гены которых располагаются в разных хромосомах, наследуются </a:t>
            </a:r>
            <a:r>
              <a:rPr lang="ru-RU" sz="2400" b="1" dirty="0">
                <a:solidFill>
                  <a:schemeClr val="accent5"/>
                </a:solidFill>
              </a:rPr>
              <a:t>независимо</a:t>
            </a:r>
            <a:r>
              <a:rPr lang="ru-RU" sz="2400" b="1" dirty="0"/>
              <a:t> друг от друга</a:t>
            </a:r>
          </a:p>
          <a:p>
            <a:pPr marL="0" indent="0">
              <a:buNone/>
            </a:pPr>
            <a:r>
              <a:rPr lang="ru-RU" sz="2400" dirty="0"/>
              <a:t>Мендель показал </a:t>
            </a:r>
            <a:r>
              <a:rPr lang="ru-RU" sz="2400" b="1" dirty="0">
                <a:solidFill>
                  <a:schemeClr val="accent5"/>
                </a:solidFill>
              </a:rPr>
              <a:t>дискретность</a:t>
            </a:r>
            <a:r>
              <a:rPr lang="ru-RU" sz="2400" b="1" dirty="0"/>
              <a:t> наследственности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(кошмар </a:t>
            </a:r>
            <a:r>
              <a:rPr lang="ru-RU" sz="2400" dirty="0" err="1"/>
              <a:t>Дженкина</a:t>
            </a:r>
            <a:r>
              <a:rPr lang="ru-RU" sz="2400" dirty="0"/>
              <a:t>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14F9F11-07D4-FCC8-447B-A7D1C9985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4047" y="1201446"/>
            <a:ext cx="3173633" cy="536159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DFB0F5F-2764-CFC7-BF94-227292A73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1728" y="4655488"/>
            <a:ext cx="4035438" cy="18368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5FD0BA-4E12-4B80-5DC7-90AAA2E5CB99}"/>
              </a:ext>
            </a:extLst>
          </p:cNvPr>
          <p:cNvSpPr txBox="1"/>
          <p:nvPr/>
        </p:nvSpPr>
        <p:spPr>
          <a:xfrm>
            <a:off x="4401728" y="6488667"/>
            <a:ext cx="40067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i="1" dirty="0"/>
              <a:t>де Фриз           </a:t>
            </a:r>
            <a:r>
              <a:rPr lang="ru-RU" i="1" dirty="0" err="1"/>
              <a:t>Корренс</a:t>
            </a:r>
            <a:r>
              <a:rPr lang="ru-RU" i="1" dirty="0"/>
              <a:t>         Чермак</a:t>
            </a:r>
            <a:endParaRPr lang="ru-RU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486823" y="1049573"/>
            <a:ext cx="368808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Семь пар признаков гороха наследуются </a:t>
            </a:r>
            <a:r>
              <a:rPr lang="ru-RU" sz="1600" b="1" dirty="0">
                <a:solidFill>
                  <a:schemeClr val="accent1"/>
                </a:solidFill>
              </a:rPr>
              <a:t>независимо </a:t>
            </a:r>
            <a:r>
              <a:rPr lang="ru-RU" sz="1600" b="1" dirty="0"/>
              <a:t>друг от друга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9D45464-EB5B-5EE8-C316-A358BB1BB176}"/>
              </a:ext>
            </a:extLst>
          </p:cNvPr>
          <p:cNvSpPr/>
          <p:nvPr/>
        </p:nvSpPr>
        <p:spPr>
          <a:xfrm>
            <a:off x="0" y="5539898"/>
            <a:ext cx="3613868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i="1" dirty="0"/>
              <a:t>До Менделя: признак – «капля в море»</a:t>
            </a:r>
          </a:p>
          <a:p>
            <a:r>
              <a:rPr lang="ru-RU" sz="1600" i="1" dirty="0"/>
              <a:t>Мендель: «иголка в стоге сена»</a:t>
            </a:r>
          </a:p>
        </p:txBody>
      </p:sp>
    </p:spTree>
    <p:extLst>
      <p:ext uri="{BB962C8B-B14F-4D97-AF65-F5344CB8AC3E}">
        <p14:creationId xmlns:p14="http://schemas.microsoft.com/office/powerpoint/2010/main" val="1255937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38B275-75DA-11D8-A2DB-B805CD6E8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C3CAEB-69AE-D956-8DB8-71324A0EC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2174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+mn-lt"/>
              </a:rPr>
              <a:t>Хромосомная теория наследственности (1915)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C91668E-557B-4D54-CE7B-595B7DF49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6187" y="1207557"/>
            <a:ext cx="1508735" cy="216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25D4C9-7169-8589-9109-9BDDDEEB17BD}"/>
              </a:ext>
            </a:extLst>
          </p:cNvPr>
          <p:cNvSpPr txBox="1"/>
          <p:nvPr/>
        </p:nvSpPr>
        <p:spPr>
          <a:xfrm>
            <a:off x="9245771" y="3342949"/>
            <a:ext cx="27495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i="1" dirty="0"/>
              <a:t>Томас </a:t>
            </a:r>
            <a:r>
              <a:rPr lang="ru-RU" sz="1800" b="1" i="1" dirty="0"/>
              <a:t>Морган</a:t>
            </a:r>
          </a:p>
          <a:p>
            <a:pPr algn="ctr"/>
            <a:r>
              <a:rPr lang="ru-RU" i="1" dirty="0"/>
              <a:t>(1866–1945) генетик</a:t>
            </a:r>
          </a:p>
        </p:txBody>
      </p:sp>
      <p:pic>
        <p:nvPicPr>
          <p:cNvPr id="7" name="Picture 2" descr="The Physical Basis of Heredity | Thomas Hunt Morgan | Third Printing">
            <a:extLst>
              <a:ext uri="{FF2B5EF4-FFF2-40B4-BE49-F238E27FC236}">
                <a16:creationId xmlns:a16="http://schemas.microsoft.com/office/drawing/2014/main" id="{7026DF25-2B35-8425-483D-AF5ADD5FBC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 r="10557"/>
          <a:stretch/>
        </p:blipFill>
        <p:spPr bwMode="auto">
          <a:xfrm>
            <a:off x="9938928" y="4269281"/>
            <a:ext cx="1363252" cy="1970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 descr="The Fly Room">
            <a:extLst>
              <a:ext uri="{FF2B5EF4-FFF2-40B4-BE49-F238E27FC236}">
                <a16:creationId xmlns:a16="http://schemas.microsoft.com/office/drawing/2014/main" id="{CC846DC0-6FD1-D518-CF0A-D514FEF76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06" y="1319037"/>
            <a:ext cx="2996020" cy="20925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2" descr="Alfred Henry Sturtevant | Mendelian Genetics, Chromosomes, Genetics  Research | Britannica">
            <a:extLst>
              <a:ext uri="{FF2B5EF4-FFF2-40B4-BE49-F238E27FC236}">
                <a16:creationId xmlns:a16="http://schemas.microsoft.com/office/drawing/2014/main" id="{4E6D5E57-B9FA-0769-8A18-40BA1C864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527" y="1319037"/>
            <a:ext cx="3874101" cy="41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19EFB5A-2A82-3D88-8353-6DF7FDE443A2}"/>
              </a:ext>
            </a:extLst>
          </p:cNvPr>
          <p:cNvSpPr txBox="1"/>
          <p:nvPr/>
        </p:nvSpPr>
        <p:spPr>
          <a:xfrm>
            <a:off x="4842016" y="5748706"/>
            <a:ext cx="41554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1" dirty="0"/>
              <a:t>Сцепленное наследование: признак «белые глаза» </a:t>
            </a:r>
            <a:r>
              <a:rPr lang="ru-RU" sz="2000" b="1" i="1" dirty="0">
                <a:solidFill>
                  <a:schemeClr val="accent5"/>
                </a:solidFill>
              </a:rPr>
              <a:t>сцеплен с полом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B71C11B-0B32-8C54-47FE-2D5F839287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1341576" y="3444321"/>
            <a:ext cx="5410390" cy="93686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5B1120-3318-3B88-2A52-825CB442CAD2}"/>
              </a:ext>
            </a:extLst>
          </p:cNvPr>
          <p:cNvSpPr txBox="1"/>
          <p:nvPr/>
        </p:nvSpPr>
        <p:spPr>
          <a:xfrm>
            <a:off x="506469" y="3592246"/>
            <a:ext cx="26865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1" dirty="0"/>
              <a:t>Гены располагаются в хромосоме </a:t>
            </a:r>
            <a:r>
              <a:rPr lang="ru-RU" sz="2000" b="1" i="1" dirty="0">
                <a:solidFill>
                  <a:schemeClr val="accent5"/>
                </a:solidFill>
              </a:rPr>
              <a:t>линейно</a:t>
            </a:r>
          </a:p>
        </p:txBody>
      </p:sp>
      <p:pic>
        <p:nvPicPr>
          <p:cNvPr id="17" name="Picture 3" descr="1183_fig2">
            <a:extLst>
              <a:ext uri="{FF2B5EF4-FFF2-40B4-BE49-F238E27FC236}">
                <a16:creationId xmlns:a16="http://schemas.microsoft.com/office/drawing/2014/main" id="{5058B1E5-8F93-25D3-F227-ABE48E9FD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81" y="4746928"/>
            <a:ext cx="2412260" cy="173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D2A8B45-42D5-2F40-8B50-EF6AFA5553E5}"/>
              </a:ext>
            </a:extLst>
          </p:cNvPr>
          <p:cNvSpPr/>
          <p:nvPr/>
        </p:nvSpPr>
        <p:spPr>
          <a:xfrm>
            <a:off x="8298932" y="6519445"/>
            <a:ext cx="3893068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i="1" dirty="0"/>
              <a:t>Нобелевская премия по медицине – 1933</a:t>
            </a:r>
            <a:endParaRPr lang="ru-RU" sz="1600" b="1" i="1" baseline="-25000" dirty="0"/>
          </a:p>
        </p:txBody>
      </p:sp>
    </p:spTree>
    <p:extLst>
      <p:ext uri="{BB962C8B-B14F-4D97-AF65-F5344CB8AC3E}">
        <p14:creationId xmlns:p14="http://schemas.microsoft.com/office/powerpoint/2010/main" val="307529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18393-1A9A-33A4-EF4B-DFE27C226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1F77C1-4892-59A9-D2B6-6D17CDA44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2174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+mn-lt"/>
              </a:rPr>
              <a:t>Материальные основы наследственности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456FBD-FB01-9310-F461-A488BC57BE15}"/>
              </a:ext>
            </a:extLst>
          </p:cNvPr>
          <p:cNvSpPr txBox="1"/>
          <p:nvPr/>
        </p:nvSpPr>
        <p:spPr>
          <a:xfrm>
            <a:off x="432350" y="1347948"/>
            <a:ext cx="49228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Как </a:t>
            </a:r>
            <a:r>
              <a:rPr lang="ru-RU" sz="2400" b="1" dirty="0"/>
              <a:t>ген</a:t>
            </a:r>
            <a:r>
              <a:rPr lang="ru-RU" sz="2400" dirty="0"/>
              <a:t> влияет на </a:t>
            </a:r>
            <a:r>
              <a:rPr lang="ru-RU" sz="2400" b="1" dirty="0"/>
              <a:t>признак</a:t>
            </a:r>
            <a:r>
              <a:rPr lang="ru-RU" sz="2400" dirty="0"/>
              <a:t>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DC3254-54D6-8D2F-B484-C8AD7BD25AAD}"/>
              </a:ext>
            </a:extLst>
          </p:cNvPr>
          <p:cNvSpPr txBox="1"/>
          <p:nvPr/>
        </p:nvSpPr>
        <p:spPr>
          <a:xfrm>
            <a:off x="6096000" y="1347948"/>
            <a:ext cx="53323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5"/>
                </a:solidFill>
              </a:rPr>
              <a:t>Как </a:t>
            </a:r>
            <a:r>
              <a:rPr lang="ru-RU" sz="2400" b="1" dirty="0">
                <a:solidFill>
                  <a:schemeClr val="accent5"/>
                </a:solidFill>
              </a:rPr>
              <a:t>управлять</a:t>
            </a:r>
            <a:r>
              <a:rPr lang="ru-RU" sz="2400" dirty="0">
                <a:solidFill>
                  <a:schemeClr val="accent5"/>
                </a:solidFill>
              </a:rPr>
              <a:t> признаками/свойствами биологических объектов?</a:t>
            </a:r>
          </a:p>
        </p:txBody>
      </p:sp>
      <p:pic>
        <p:nvPicPr>
          <p:cNvPr id="16" name="Picture 6" descr="https://cdn.shopify.com/s/files/1/1151/8438/products/Assorted_Danio_Collection_large.jpg?v=1529005543">
            <a:extLst>
              <a:ext uri="{FF2B5EF4-FFF2-40B4-BE49-F238E27FC236}">
                <a16:creationId xmlns:a16="http://schemas.microsoft.com/office/drawing/2014/main" id="{8D0D6BEC-63EA-E4AC-F29A-023866327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34750" y="2600076"/>
            <a:ext cx="2456886" cy="3883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2" descr="ÐÐ°ÑÑÐ¸Ð½ÐºÐ¸ Ð¿Ð¾ Ð·Ð°Ð¿ÑÐ¾ÑÑ Ð¿Ð¾ÑÐ¾Ð´Ñ ÑÐ¾Ð±Ð°Ðº">
            <a:extLst>
              <a:ext uri="{FF2B5EF4-FFF2-40B4-BE49-F238E27FC236}">
                <a16:creationId xmlns:a16="http://schemas.microsoft.com/office/drawing/2014/main" id="{54D9E9EA-C82E-FAAF-805D-968DF0F9D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645" y="5189021"/>
            <a:ext cx="4998517" cy="129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ÐÐ°ÑÑÐ¸Ð½ÐºÐ¸ Ð¿Ð¾ Ð·Ð°Ð¿ÑÐ¾ÑÑ ÑÐµÐ»ÐµÐºÑÐ¸Ñ ÐºÑÐºÑÑÑÐ·Ñ">
            <a:extLst>
              <a:ext uri="{FF2B5EF4-FFF2-40B4-BE49-F238E27FC236}">
                <a16:creationId xmlns:a16="http://schemas.microsoft.com/office/drawing/2014/main" id="{C69543D7-F20B-E040-E849-155E7D418D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5473" y="2318446"/>
            <a:ext cx="2535773" cy="163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0973F37-C6FF-01D4-7518-92124A027E5A}"/>
              </a:ext>
            </a:extLst>
          </p:cNvPr>
          <p:cNvSpPr/>
          <p:nvPr/>
        </p:nvSpPr>
        <p:spPr>
          <a:xfrm>
            <a:off x="332934" y="3895458"/>
            <a:ext cx="1226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теосинте</a:t>
            </a:r>
          </a:p>
        </p:txBody>
      </p:sp>
      <p:pic>
        <p:nvPicPr>
          <p:cNvPr id="21" name="Picture 2" descr="Картинки по запросу &quot;банан дикий&quot;">
            <a:extLst>
              <a:ext uri="{FF2B5EF4-FFF2-40B4-BE49-F238E27FC236}">
                <a16:creationId xmlns:a16="http://schemas.microsoft.com/office/drawing/2014/main" id="{5C2322FB-8ED0-581A-581F-058ACDC74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2430" y="2806987"/>
            <a:ext cx="1621685" cy="134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0BCAC1D-6E91-7E91-3591-F75ABE5C57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8034" y="2318447"/>
            <a:ext cx="2627986" cy="881954"/>
          </a:xfrm>
          <a:prstGeom prst="rect">
            <a:avLst/>
          </a:prstGeom>
        </p:spPr>
      </p:pic>
      <p:pic>
        <p:nvPicPr>
          <p:cNvPr id="23" name="Picture 4" descr="Картинки по запросу &quot;nature biotechnology fluorescent plants&quot;">
            <a:extLst>
              <a:ext uri="{FF2B5EF4-FFF2-40B4-BE49-F238E27FC236}">
                <a16:creationId xmlns:a16="http://schemas.microsoft.com/office/drawing/2014/main" id="{BC83C2FE-DB75-459A-628F-3B23129D7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8034" y="3414825"/>
            <a:ext cx="2626843" cy="147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CA099A9-AE57-9AA4-9924-E72AE9C1356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0009" y="5071547"/>
            <a:ext cx="2044868" cy="144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00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DC890A3-B32B-43A9-B8DB-9F6287798848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931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latin typeface="+mn-lt"/>
              </a:rPr>
              <a:t>Стратегия научно-технологического развития до 2030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831183-BA1D-D0EE-D403-3625F30F3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530" y="1198397"/>
            <a:ext cx="2538679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DB1F68-5A9F-5E64-7815-103EE181D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875" y="1124530"/>
            <a:ext cx="2532707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D39E8C1-237D-47F0-FF33-67D5A14FEB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8875" y="5010077"/>
            <a:ext cx="2520000" cy="1618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0033D6-6BE9-C8BA-EE62-F601295F01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6468" y="1173081"/>
            <a:ext cx="2428148" cy="3551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EFAA1C7-0F5C-A063-887D-9145E5334A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5839" y="1124528"/>
            <a:ext cx="2527331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0AE10D-D034-FA38-C757-2B3FC0CF48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15838" y="5010077"/>
            <a:ext cx="2520000" cy="837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D3F508F-C1DE-D76F-3C77-A09842774886}"/>
              </a:ext>
            </a:extLst>
          </p:cNvPr>
          <p:cNvSpPr/>
          <p:nvPr/>
        </p:nvSpPr>
        <p:spPr>
          <a:xfrm>
            <a:off x="6754633" y="5645426"/>
            <a:ext cx="1979874" cy="159025"/>
          </a:xfrm>
          <a:prstGeom prst="rect">
            <a:avLst/>
          </a:prstGeom>
          <a:noFill/>
          <a:ln w="19050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191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125110"/>
          </a:xfrm>
        </p:spPr>
        <p:txBody>
          <a:bodyPr anchor="ctr">
            <a:normAutofit/>
          </a:bodyPr>
          <a:lstStyle/>
          <a:p>
            <a:r>
              <a:rPr lang="ru-RU" sz="3600" b="1" dirty="0">
                <a:latin typeface="+mn-lt"/>
              </a:rPr>
              <a:t>Теория происхождения жизни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4066" y="1230750"/>
            <a:ext cx="796017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Опарин «Происхождение жизни» (1924)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в растворах высокомолекулярных соединений могут самопроизвольно образовываться зоны повышенной концентрации, которые относительно отделены от внешней среды и могут поддерживать обмен с ней (</a:t>
            </a:r>
            <a:r>
              <a:rPr lang="ru-RU" sz="2000" dirty="0" err="1"/>
              <a:t>коацерватные</a:t>
            </a:r>
            <a:r>
              <a:rPr lang="ru-RU" sz="2000" dirty="0"/>
              <a:t> капли)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Коацерваты размножаются, </a:t>
            </a:r>
            <a:r>
              <a:rPr lang="ru-RU" sz="2000" dirty="0" err="1"/>
              <a:t>метаболизируют</a:t>
            </a:r>
            <a:r>
              <a:rPr lang="ru-RU" sz="2000" dirty="0"/>
              <a:t>, подвергаются отбору, эволюционируют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Процесс возникновения жизни на Земле по Опарину: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/>
              <a:t>Возникновение органических веществ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/>
              <a:t>Возникновение белков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/>
              <a:t>Возникновение белковых тел (живых организмов)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D413FCB-7B73-D458-37F7-BCEEF0256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2742" y="2290552"/>
            <a:ext cx="2876123" cy="43960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A8CA1C8-E8FB-A4A6-D6B7-923DD71EF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200" y="4958632"/>
            <a:ext cx="2414864" cy="1727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7765980" y="1523165"/>
            <a:ext cx="442602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Эксперимент Миллера и </a:t>
            </a:r>
            <a:r>
              <a:rPr lang="ru-RU" b="1" dirty="0" err="1"/>
              <a:t>Юри</a:t>
            </a:r>
            <a:r>
              <a:rPr lang="ru-RU" b="1" dirty="0"/>
              <a:t> (1953, 2008)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24707" y="5494860"/>
            <a:ext cx="48906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10–15% углерода перешло в органическую форму</a:t>
            </a:r>
          </a:p>
          <a:p>
            <a:r>
              <a:rPr lang="ru-RU" sz="1600" dirty="0"/>
              <a:t>2% – аминокислоты (глицин)</a:t>
            </a:r>
          </a:p>
          <a:p>
            <a:r>
              <a:rPr lang="ru-RU" sz="1600" dirty="0"/>
              <a:t>сахара, липиды, азотистые основания, органические кислоты, мочевина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EA24F3E-D054-0B7F-6BAC-409FAE19A6B8}"/>
              </a:ext>
            </a:extLst>
          </p:cNvPr>
          <p:cNvSpPr/>
          <p:nvPr/>
        </p:nvSpPr>
        <p:spPr>
          <a:xfrm>
            <a:off x="0" y="4910085"/>
            <a:ext cx="3613868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i="1" dirty="0"/>
              <a:t>Возможно ли самозарождение жизни?</a:t>
            </a:r>
          </a:p>
        </p:txBody>
      </p:sp>
    </p:spTree>
    <p:extLst>
      <p:ext uri="{BB962C8B-B14F-4D97-AF65-F5344CB8AC3E}">
        <p14:creationId xmlns:p14="http://schemas.microsoft.com/office/powerpoint/2010/main" val="2909284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125110"/>
          </a:xfrm>
        </p:spPr>
        <p:txBody>
          <a:bodyPr anchor="ctr">
            <a:normAutofit/>
          </a:bodyPr>
          <a:lstStyle/>
          <a:p>
            <a:r>
              <a:rPr lang="ru-RU" sz="3600" b="1" u="sng" dirty="0">
                <a:latin typeface="+mn-lt"/>
              </a:rPr>
              <a:t>Синтет</a:t>
            </a:r>
            <a:r>
              <a:rPr lang="ru-RU" sz="3600" b="1" dirty="0">
                <a:latin typeface="+mn-lt"/>
              </a:rPr>
              <a:t>ическая теория эволюции (</a:t>
            </a:r>
            <a:r>
              <a:rPr lang="ru-RU" sz="3600" b="1" dirty="0">
                <a:solidFill>
                  <a:schemeClr val="accent5"/>
                </a:solidFill>
                <a:latin typeface="+mn-lt"/>
              </a:rPr>
              <a:t>1937, 1942</a:t>
            </a:r>
            <a:r>
              <a:rPr lang="ru-RU" sz="3600" b="1" dirty="0">
                <a:latin typeface="+mn-lt"/>
              </a:rPr>
              <a:t>)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4432" y="1266531"/>
            <a:ext cx="796017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/>
              <a:t>Синтез</a:t>
            </a:r>
            <a:r>
              <a:rPr lang="ru-RU" sz="2000" b="1" dirty="0"/>
              <a:t> генетики и эволюции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/>
              <a:t>элементарной единицей эволюции считается локальная </a:t>
            </a:r>
            <a:r>
              <a:rPr lang="ru-RU" sz="2000" b="1" dirty="0">
                <a:solidFill>
                  <a:schemeClr val="accent5"/>
                </a:solidFill>
              </a:rPr>
              <a:t>популяция</a:t>
            </a:r>
            <a:endParaRPr lang="ru-RU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/>
              <a:t>материалом для эволюции являются </a:t>
            </a:r>
            <a:r>
              <a:rPr lang="ru-RU" sz="2000" dirty="0">
                <a:solidFill>
                  <a:schemeClr val="accent5"/>
                </a:solidFill>
              </a:rPr>
              <a:t>мутационная и рекомбинационная </a:t>
            </a:r>
            <a:r>
              <a:rPr lang="ru-RU" sz="2000" b="1" dirty="0">
                <a:solidFill>
                  <a:schemeClr val="accent5"/>
                </a:solidFill>
              </a:rPr>
              <a:t>изменчивость</a:t>
            </a:r>
            <a:endParaRPr lang="ru-RU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5"/>
                </a:solidFill>
              </a:rPr>
              <a:t>естественный отбор </a:t>
            </a:r>
            <a:r>
              <a:rPr lang="ru-RU" sz="2000" dirty="0"/>
              <a:t>рассматривается как главная причина развития адаптаций, видообразования и происхождения </a:t>
            </a:r>
            <a:r>
              <a:rPr lang="ru-RU" sz="2000" dirty="0" err="1"/>
              <a:t>надвидовых</a:t>
            </a:r>
            <a:r>
              <a:rPr lang="ru-RU" sz="2000" dirty="0"/>
              <a:t> таксонов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dirty="0"/>
              <a:t>дрейф генов </a:t>
            </a:r>
            <a:r>
              <a:rPr lang="ru-RU" sz="2000" dirty="0"/>
              <a:t>и принцип основателя выступают причинами формирования нейтральных признаков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5"/>
                </a:solidFill>
              </a:rPr>
              <a:t>вид</a:t>
            </a:r>
            <a:r>
              <a:rPr lang="ru-RU" sz="2000" dirty="0">
                <a:solidFill>
                  <a:schemeClr val="accent5"/>
                </a:solidFill>
              </a:rPr>
              <a:t> есть система </a:t>
            </a:r>
            <a:r>
              <a:rPr lang="ru-RU" sz="2000" b="1" dirty="0">
                <a:solidFill>
                  <a:schemeClr val="accent5"/>
                </a:solidFill>
              </a:rPr>
              <a:t>популяций</a:t>
            </a:r>
            <a:r>
              <a:rPr lang="ru-RU" sz="2000" dirty="0"/>
              <a:t>, репродуктивно изолированных от популяций других видов, и каждый вид экологически обособлен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dirty="0"/>
              <a:t>видообразование</a:t>
            </a:r>
            <a:r>
              <a:rPr lang="ru-RU" sz="2000" dirty="0"/>
              <a:t> заключается в возникновении генетических </a:t>
            </a:r>
            <a:r>
              <a:rPr lang="ru-RU" sz="2000" dirty="0">
                <a:solidFill>
                  <a:schemeClr val="accent5"/>
                </a:solidFill>
              </a:rPr>
              <a:t>изолирующих</a:t>
            </a:r>
            <a:r>
              <a:rPr lang="ru-RU" sz="2000" dirty="0"/>
              <a:t> механизмов и осуществляется преимущественно в условиях географической изоляции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6C7C43-81B7-8BE7-153D-3B8D0EA22F88}"/>
              </a:ext>
            </a:extLst>
          </p:cNvPr>
          <p:cNvSpPr txBox="1"/>
          <p:nvPr/>
        </p:nvSpPr>
        <p:spPr>
          <a:xfrm>
            <a:off x="8523514" y="1516997"/>
            <a:ext cx="3502479" cy="4911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/>
              <a:t>О некоторых моментах эволюционного процесса с точки зрения современной генетики</a:t>
            </a:r>
            <a:r>
              <a:rPr lang="en-US" sz="1800" b="1" dirty="0"/>
              <a:t> // </a:t>
            </a:r>
            <a:r>
              <a:rPr lang="ru-RU" sz="1800" b="1" dirty="0"/>
              <a:t> </a:t>
            </a:r>
            <a:r>
              <a:rPr lang="ru-RU" sz="1800" b="1" dirty="0">
                <a:solidFill>
                  <a:schemeClr val="accent5"/>
                </a:solidFill>
              </a:rPr>
              <a:t>Четвериков</a:t>
            </a:r>
            <a:r>
              <a:rPr lang="en-US" b="1" dirty="0">
                <a:solidFill>
                  <a:schemeClr val="accent5"/>
                </a:solidFill>
              </a:rPr>
              <a:t>,</a:t>
            </a:r>
            <a:r>
              <a:rPr lang="ru-RU" sz="1800" b="1" dirty="0">
                <a:solidFill>
                  <a:schemeClr val="accent5"/>
                </a:solidFill>
              </a:rPr>
              <a:t> 1926</a:t>
            </a:r>
            <a:endParaRPr lang="en-US" sz="1800" b="1" dirty="0">
              <a:solidFill>
                <a:schemeClr val="accent5"/>
              </a:solidFill>
            </a:endParaRPr>
          </a:p>
          <a:p>
            <a:endParaRPr lang="en-US" b="1" dirty="0"/>
          </a:p>
          <a:p>
            <a:r>
              <a:rPr lang="en-US" b="1" dirty="0"/>
              <a:t>The genetical theory of natural selection // </a:t>
            </a:r>
            <a:r>
              <a:rPr lang="en-US" b="1" dirty="0" err="1"/>
              <a:t>Фишер</a:t>
            </a:r>
            <a:r>
              <a:rPr lang="ru-RU" b="1" dirty="0"/>
              <a:t>,</a:t>
            </a:r>
            <a:r>
              <a:rPr lang="en-US" b="1" dirty="0"/>
              <a:t> 1930</a:t>
            </a:r>
          </a:p>
          <a:p>
            <a:endParaRPr lang="ru-RU" b="1" dirty="0"/>
          </a:p>
          <a:p>
            <a:r>
              <a:rPr lang="ru-RU" b="1" dirty="0"/>
              <a:t>The </a:t>
            </a:r>
            <a:r>
              <a:rPr lang="ru-RU" b="1" dirty="0" err="1"/>
              <a:t>Causes</a:t>
            </a:r>
            <a:r>
              <a:rPr lang="ru-RU" b="1" dirty="0"/>
              <a:t> </a:t>
            </a:r>
            <a:r>
              <a:rPr lang="ru-RU" b="1" dirty="0" err="1"/>
              <a:t>of</a:t>
            </a:r>
            <a:r>
              <a:rPr lang="ru-RU" b="1" dirty="0"/>
              <a:t> Evolution // </a:t>
            </a:r>
            <a:r>
              <a:rPr lang="ru-RU" b="1" dirty="0" err="1"/>
              <a:t>Холдейн</a:t>
            </a:r>
            <a:r>
              <a:rPr lang="ru-RU" b="1" dirty="0"/>
              <a:t>-мл, 1932</a:t>
            </a:r>
          </a:p>
          <a:p>
            <a:endParaRPr lang="ru-RU" b="1" dirty="0"/>
          </a:p>
          <a:p>
            <a:r>
              <a:rPr lang="en-US" b="1" dirty="0"/>
              <a:t>Genetics and the Origin of Species</a:t>
            </a:r>
            <a:r>
              <a:rPr lang="ru-RU" b="1" dirty="0"/>
              <a:t> // </a:t>
            </a:r>
            <a:r>
              <a:rPr lang="en-US" b="1" dirty="0" err="1"/>
              <a:t>Добржанск</a:t>
            </a:r>
            <a:r>
              <a:rPr lang="ru-RU" b="1" dirty="0" err="1"/>
              <a:t>ий</a:t>
            </a:r>
            <a:r>
              <a:rPr lang="ru-RU" b="1" dirty="0"/>
              <a:t>, </a:t>
            </a:r>
            <a:r>
              <a:rPr lang="ru-RU" b="1" dirty="0">
                <a:solidFill>
                  <a:schemeClr val="accent5"/>
                </a:solidFill>
              </a:rPr>
              <a:t>1937</a:t>
            </a:r>
          </a:p>
          <a:p>
            <a:endParaRPr lang="en-US" b="1" dirty="0"/>
          </a:p>
          <a:p>
            <a:r>
              <a:rPr lang="en-US" sz="1800" b="1" dirty="0"/>
              <a:t>Evolution: The Modern </a:t>
            </a:r>
            <a:r>
              <a:rPr lang="en-US" sz="1800" b="1" u="sng" dirty="0"/>
              <a:t>Synthesis</a:t>
            </a:r>
            <a:r>
              <a:rPr lang="en-US" sz="1800" b="1" dirty="0"/>
              <a:t> // </a:t>
            </a:r>
            <a:r>
              <a:rPr lang="ru-RU" sz="1800" b="1" dirty="0"/>
              <a:t>Хаксли, </a:t>
            </a:r>
            <a:r>
              <a:rPr lang="ru-RU" sz="1800" b="1" dirty="0">
                <a:solidFill>
                  <a:schemeClr val="accent5"/>
                </a:solidFill>
              </a:rPr>
              <a:t>1942</a:t>
            </a:r>
            <a:r>
              <a:rPr lang="ru-RU" sz="1800" b="1" dirty="0"/>
              <a:t> </a:t>
            </a:r>
            <a:endParaRPr lang="en-US" sz="1800" b="1" dirty="0"/>
          </a:p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2B9981F-711B-E0D1-7D90-963B500097FD}"/>
              </a:ext>
            </a:extLst>
          </p:cNvPr>
          <p:cNvSpPr/>
          <p:nvPr/>
        </p:nvSpPr>
        <p:spPr>
          <a:xfrm>
            <a:off x="0" y="6116932"/>
            <a:ext cx="4647537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i="1" dirty="0"/>
              <a:t>«Синтетическое» определение эволюции: </a:t>
            </a:r>
            <a:br>
              <a:rPr lang="ru-RU" sz="1600" i="1" dirty="0"/>
            </a:br>
            <a:r>
              <a:rPr lang="ru-RU" sz="1600" b="1" i="1" dirty="0"/>
              <a:t>эволюция это изменение частот аллелей генов</a:t>
            </a:r>
          </a:p>
        </p:txBody>
      </p:sp>
    </p:spTree>
    <p:extLst>
      <p:ext uri="{BB962C8B-B14F-4D97-AF65-F5344CB8AC3E}">
        <p14:creationId xmlns:p14="http://schemas.microsoft.com/office/powerpoint/2010/main" val="1867037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69742-529D-C877-0055-0077B9F84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FFA0C-D7AC-8FE6-0419-1E5D698D2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6271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+mn-lt"/>
              </a:rPr>
              <a:t>Центральная </a:t>
            </a:r>
            <a:r>
              <a:rPr lang="ru-RU" sz="3600" b="1" dirty="0">
                <a:solidFill>
                  <a:schemeClr val="accent5"/>
                </a:solidFill>
                <a:latin typeface="+mn-lt"/>
              </a:rPr>
              <a:t>догма</a:t>
            </a:r>
            <a:r>
              <a:rPr lang="ru-RU" sz="3600" b="1" dirty="0">
                <a:latin typeface="+mn-lt"/>
              </a:rPr>
              <a:t> молекулярной биологии (1957, 1970)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FC1A199-BA34-3457-B878-DA1439246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6242" y="1135114"/>
            <a:ext cx="2160000" cy="2929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Объект 2">
            <a:extLst>
              <a:ext uri="{FF2B5EF4-FFF2-40B4-BE49-F238E27FC236}">
                <a16:creationId xmlns:a16="http://schemas.microsoft.com/office/drawing/2014/main" id="{77498098-912F-9EF2-EF57-A6B59F94D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6721" y="1544894"/>
            <a:ext cx="6477793" cy="121407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800" b="1" dirty="0"/>
              <a:t>ДНК →</a:t>
            </a:r>
            <a:r>
              <a:rPr lang="en-US" sz="4800" b="1" dirty="0"/>
              <a:t> </a:t>
            </a:r>
            <a:r>
              <a:rPr lang="ru-RU" sz="4800" b="1" dirty="0"/>
              <a:t>РНК →</a:t>
            </a:r>
            <a:r>
              <a:rPr lang="en-US" sz="4800" b="1" dirty="0"/>
              <a:t> </a:t>
            </a:r>
            <a:r>
              <a:rPr lang="ru-RU" sz="4800" b="1" dirty="0"/>
              <a:t>бел</a:t>
            </a:r>
            <a:r>
              <a:rPr lang="ru-RU" sz="4800" b="1" i="1" dirty="0"/>
              <a:t>о</a:t>
            </a:r>
            <a:r>
              <a:rPr lang="ru-RU" sz="4800" b="1" dirty="0"/>
              <a:t>к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147FC71-98EB-F014-A2E1-C7A496DBF3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1205" y="3221722"/>
            <a:ext cx="2273002" cy="296610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0A194D1-8220-144F-F4B2-B7B5D429F87C}"/>
              </a:ext>
            </a:extLst>
          </p:cNvPr>
          <p:cNvSpPr txBox="1"/>
          <p:nvPr/>
        </p:nvSpPr>
        <p:spPr>
          <a:xfrm>
            <a:off x="4293067" y="5914871"/>
            <a:ext cx="24582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accent5"/>
                </a:solidFill>
              </a:rPr>
              <a:t>10.1371/journal.pbio.2003243</a:t>
            </a:r>
            <a:endParaRPr lang="ru-RU" sz="1600" dirty="0">
              <a:solidFill>
                <a:schemeClr val="accent5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99C6D3E-61DF-9EB9-142C-793ED010DA3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5212" y="3221722"/>
            <a:ext cx="3113590" cy="247247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3BD9211-0CCC-D7AC-CA93-6536A0C97BD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24" y="3768356"/>
            <a:ext cx="2452176" cy="1825827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1A6169C-C889-C128-0735-78709CA1127B}"/>
              </a:ext>
            </a:extLst>
          </p:cNvPr>
          <p:cNvSpPr/>
          <p:nvPr/>
        </p:nvSpPr>
        <p:spPr>
          <a:xfrm>
            <a:off x="111524" y="5664608"/>
            <a:ext cx="43974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222222"/>
                </a:solidFill>
              </a:rPr>
              <a:t>CRICK, F. </a:t>
            </a:r>
            <a:r>
              <a:rPr lang="en-US" sz="1400" dirty="0">
                <a:solidFill>
                  <a:schemeClr val="accent5"/>
                </a:solidFill>
              </a:rPr>
              <a:t>Central Dogma of Molecular Biology</a:t>
            </a:r>
            <a:r>
              <a:rPr lang="en-US" sz="1400" dirty="0">
                <a:solidFill>
                  <a:srgbClr val="222222"/>
                </a:solidFill>
              </a:rPr>
              <a:t> </a:t>
            </a:r>
            <a:r>
              <a:rPr lang="ru-RU" sz="1400" dirty="0">
                <a:solidFill>
                  <a:srgbClr val="222222"/>
                </a:solidFill>
              </a:rPr>
              <a:t/>
            </a:r>
            <a:br>
              <a:rPr lang="ru-RU" sz="1400" dirty="0">
                <a:solidFill>
                  <a:srgbClr val="222222"/>
                </a:solidFill>
              </a:rPr>
            </a:br>
            <a:r>
              <a:rPr lang="en-US" sz="1400" i="1" dirty="0">
                <a:solidFill>
                  <a:srgbClr val="222222"/>
                </a:solidFill>
              </a:rPr>
              <a:t>Nature</a:t>
            </a:r>
            <a:r>
              <a:rPr lang="en-US" sz="1400" dirty="0">
                <a:solidFill>
                  <a:srgbClr val="222222"/>
                </a:solidFill>
              </a:rPr>
              <a:t> 227, 561–563 (</a:t>
            </a:r>
            <a:r>
              <a:rPr lang="en-US" sz="1400" b="1" dirty="0">
                <a:solidFill>
                  <a:srgbClr val="222222"/>
                </a:solidFill>
              </a:rPr>
              <a:t>1970</a:t>
            </a:r>
            <a:r>
              <a:rPr lang="en-US" sz="1400" dirty="0">
                <a:solidFill>
                  <a:srgbClr val="222222"/>
                </a:solidFill>
              </a:rPr>
              <a:t>). 10.1038/227561a0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2349063-62A8-3412-8EE6-F4A0D1F4DEF7}"/>
              </a:ext>
            </a:extLst>
          </p:cNvPr>
          <p:cNvSpPr/>
          <p:nvPr/>
        </p:nvSpPr>
        <p:spPr>
          <a:xfrm>
            <a:off x="2684161" y="2431779"/>
            <a:ext cx="4067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5"/>
                </a:solidFill>
              </a:rPr>
              <a:t>The Molecular Biology of the Gene</a:t>
            </a:r>
            <a:r>
              <a:rPr lang="en-US" dirty="0">
                <a:solidFill>
                  <a:schemeClr val="accent5"/>
                </a:solidFill>
              </a:rPr>
              <a:t> (1965)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52EB499-E27F-1367-D26E-383C22D243A9}"/>
              </a:ext>
            </a:extLst>
          </p:cNvPr>
          <p:cNvSpPr/>
          <p:nvPr/>
        </p:nvSpPr>
        <p:spPr>
          <a:xfrm>
            <a:off x="2853448" y="1318086"/>
            <a:ext cx="159819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/>
              <a:t>Транскрипция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694A91-D33A-0C6C-1BF4-1B5A2C4EDF63}"/>
              </a:ext>
            </a:extLst>
          </p:cNvPr>
          <p:cNvSpPr txBox="1"/>
          <p:nvPr/>
        </p:nvSpPr>
        <p:spPr>
          <a:xfrm>
            <a:off x="9493394" y="4262543"/>
            <a:ext cx="23656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i="1" dirty="0"/>
              <a:t>Френсис</a:t>
            </a:r>
            <a:r>
              <a:rPr lang="en-US" i="1" dirty="0"/>
              <a:t> </a:t>
            </a:r>
            <a:r>
              <a:rPr lang="ru-RU" b="1" i="1" dirty="0"/>
              <a:t>Крик</a:t>
            </a:r>
          </a:p>
          <a:p>
            <a:pPr algn="ctr"/>
            <a:r>
              <a:rPr lang="en-US" i="1" dirty="0"/>
              <a:t>(</a:t>
            </a:r>
            <a:r>
              <a:rPr lang="ru-RU" i="1" dirty="0"/>
              <a:t>1916</a:t>
            </a:r>
            <a:r>
              <a:rPr lang="en-US" i="1" dirty="0"/>
              <a:t>–</a:t>
            </a:r>
            <a:r>
              <a:rPr lang="ru-RU" i="1" dirty="0"/>
              <a:t>2004</a:t>
            </a:r>
            <a:r>
              <a:rPr lang="en-US" i="1" dirty="0"/>
              <a:t>)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16B69E4-82A4-F96F-4BC0-4351580561D3}"/>
              </a:ext>
            </a:extLst>
          </p:cNvPr>
          <p:cNvSpPr/>
          <p:nvPr/>
        </p:nvSpPr>
        <p:spPr>
          <a:xfrm>
            <a:off x="8298932" y="6519446"/>
            <a:ext cx="3893068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i="1" dirty="0"/>
              <a:t>Нобелевская премия по медицине – </a:t>
            </a:r>
            <a:r>
              <a:rPr lang="ru-RU" sz="1600" b="1" i="1" dirty="0">
                <a:solidFill>
                  <a:schemeClr val="accent5"/>
                </a:solidFill>
              </a:rPr>
              <a:t>1962</a:t>
            </a:r>
            <a:endParaRPr lang="ru-RU" sz="1600" b="1" i="1" baseline="-25000" dirty="0">
              <a:solidFill>
                <a:schemeClr val="accent5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DD3B353-4FD7-4AA5-7423-CAAC7F007619}"/>
              </a:ext>
            </a:extLst>
          </p:cNvPr>
          <p:cNvSpPr/>
          <p:nvPr/>
        </p:nvSpPr>
        <p:spPr>
          <a:xfrm>
            <a:off x="4870974" y="1319260"/>
            <a:ext cx="135710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/>
              <a:t>Трансляция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1C3350D-92D7-FD84-427A-62125F0911B4}"/>
              </a:ext>
            </a:extLst>
          </p:cNvPr>
          <p:cNvSpPr/>
          <p:nvPr/>
        </p:nvSpPr>
        <p:spPr>
          <a:xfrm>
            <a:off x="399690" y="1967265"/>
            <a:ext cx="139313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/>
              <a:t>Репликация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A2BA94-54E6-467A-8E6A-04BCD51E2454}"/>
              </a:ext>
            </a:extLst>
          </p:cNvPr>
          <p:cNvSpPr txBox="1"/>
          <p:nvPr/>
        </p:nvSpPr>
        <p:spPr>
          <a:xfrm>
            <a:off x="4197550" y="3119430"/>
            <a:ext cx="100657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1955-56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4AED35D-3A37-12D2-C8DD-B6ED9208B66D}"/>
              </a:ext>
            </a:extLst>
          </p:cNvPr>
          <p:cNvSpPr/>
          <p:nvPr/>
        </p:nvSpPr>
        <p:spPr>
          <a:xfrm>
            <a:off x="0" y="6273224"/>
            <a:ext cx="6365019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i="1" dirty="0"/>
              <a:t>ДНК – материальная основа наследственности; механизм репликации ДНК; направление передачи </a:t>
            </a:r>
            <a:r>
              <a:rPr lang="ru-RU" sz="1600" b="1" i="1" dirty="0"/>
              <a:t>генетической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1202281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06DD82-C510-43EC-9899-9D99C8DCE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1318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+mn-lt"/>
              </a:rPr>
              <a:t>Заседание Совета по науке и образованию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29D7FC-CC6D-40FC-9477-96E155D78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348" y="1358980"/>
            <a:ext cx="6678161" cy="49901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Нужно формировать задел в компетенциях на годы вперёд, </a:t>
            </a:r>
            <a:r>
              <a:rPr lang="ru-RU" dirty="0">
                <a:solidFill>
                  <a:schemeClr val="accent5"/>
                </a:solidFill>
              </a:rPr>
              <a:t>чтобы нынешние</a:t>
            </a:r>
            <a:r>
              <a:rPr lang="ru-RU" b="1" dirty="0">
                <a:solidFill>
                  <a:schemeClr val="accent5"/>
                </a:solidFill>
              </a:rPr>
              <a:t> школьники, студенты, аспиранты</a:t>
            </a:r>
            <a:r>
              <a:rPr lang="ru-RU" dirty="0">
                <a:solidFill>
                  <a:schemeClr val="accent5"/>
                </a:solidFill>
              </a:rPr>
              <a:t>, да наши учреждения – школы, колледжи, вузы, и </a:t>
            </a:r>
            <a:r>
              <a:rPr lang="ru-RU" b="1" dirty="0">
                <a:solidFill>
                  <a:schemeClr val="accent5"/>
                </a:solidFill>
              </a:rPr>
              <a:t>через 15–20 лет были готовы отвечать на вызовы времени, </a:t>
            </a:r>
            <a:r>
              <a:rPr lang="ru-RU" dirty="0"/>
              <a:t>бурных технологических изменений, были среди лучших в глобальной конкуренции. </a:t>
            </a:r>
          </a:p>
          <a:p>
            <a:pPr marL="0" indent="0">
              <a:buNone/>
            </a:pPr>
            <a:r>
              <a:rPr lang="ru-RU" dirty="0"/>
              <a:t>Это требование нужно обязательно закладывать в логику наших действий, ставить такую задачу при разработке новой Стратегии развития образования до 2040 года.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081BCD-2CAF-4330-A6A8-05FC841A3CCD}"/>
              </a:ext>
            </a:extLst>
          </p:cNvPr>
          <p:cNvSpPr txBox="1"/>
          <p:nvPr/>
        </p:nvSpPr>
        <p:spPr>
          <a:xfrm>
            <a:off x="8409643" y="3977608"/>
            <a:ext cx="2365695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i="1" dirty="0"/>
              <a:t>6 февраля 2025 года</a:t>
            </a:r>
            <a:endParaRPr lang="en-US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9591" y="1613764"/>
            <a:ext cx="3530628" cy="21571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78881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417F8-EB05-0C16-1267-26A1D8F27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35EAF-794B-8B09-FF79-5928EFE7C3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125110"/>
          </a:xfrm>
        </p:spPr>
        <p:txBody>
          <a:bodyPr anchor="ctr">
            <a:normAutofit/>
          </a:bodyPr>
          <a:lstStyle/>
          <a:p>
            <a:r>
              <a:rPr lang="ru-RU" sz="3600" b="1" u="sng" dirty="0">
                <a:latin typeface="+mn-lt"/>
              </a:rPr>
              <a:t>Нейтральная</a:t>
            </a:r>
            <a:r>
              <a:rPr lang="ru-RU" sz="3600" b="1" dirty="0">
                <a:latin typeface="+mn-lt"/>
              </a:rPr>
              <a:t> теория молекулярной эволюции (1969)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9C60C7D-D23E-0CDE-AEBF-CDE7A10FE536}"/>
              </a:ext>
            </a:extLst>
          </p:cNvPr>
          <p:cNvSpPr/>
          <p:nvPr/>
        </p:nvSpPr>
        <p:spPr>
          <a:xfrm>
            <a:off x="323506" y="1247576"/>
            <a:ext cx="838472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Большинство мутаций </a:t>
            </a:r>
            <a:r>
              <a:rPr lang="ru-RU" sz="2800" b="1" dirty="0">
                <a:solidFill>
                  <a:schemeClr val="accent5"/>
                </a:solidFill>
              </a:rPr>
              <a:t>на молекулярном уровне </a:t>
            </a:r>
            <a:r>
              <a:rPr lang="ru-RU" sz="2800" b="1" dirty="0"/>
              <a:t>носят </a:t>
            </a:r>
            <a:r>
              <a:rPr lang="ru-RU" sz="2800" b="1" u="sng" dirty="0"/>
              <a:t>нейтральный</a:t>
            </a:r>
            <a:r>
              <a:rPr lang="ru-RU" sz="2800" b="1" dirty="0"/>
              <a:t> характер к естественному отбору. </a:t>
            </a:r>
            <a:r>
              <a:rPr lang="ru-RU" sz="2800" i="1" dirty="0"/>
              <a:t>Кимура объединил теоретическую популяционную генетику с данными молекулярной эволюции и предположил, что </a:t>
            </a:r>
            <a:r>
              <a:rPr lang="ru-RU" sz="2800" i="1" dirty="0">
                <a:solidFill>
                  <a:schemeClr val="accent5"/>
                </a:solidFill>
              </a:rPr>
              <a:t>случайный дрейф </a:t>
            </a:r>
            <a:r>
              <a:rPr lang="ru-RU" sz="2800" i="1" dirty="0"/>
              <a:t>выступает важнейшим фактором </a:t>
            </a:r>
            <a:r>
              <a:rPr lang="ru-RU" sz="2800" i="1" dirty="0">
                <a:solidFill>
                  <a:schemeClr val="accent5"/>
                </a:solidFill>
              </a:rPr>
              <a:t>изменения генных частот</a:t>
            </a:r>
            <a:r>
              <a:rPr lang="ru-RU" sz="2800" i="1" dirty="0"/>
              <a:t> в популяции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92CD9B8-99AE-44A3-0A06-F6D4C084A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304" y="4053949"/>
            <a:ext cx="1825823" cy="2738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086E1BB-EBC2-F7FB-7AA9-764D6D52C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1301" y="1125111"/>
            <a:ext cx="2160000" cy="2738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F7B3A3-33CF-E786-8BD1-B09D9933B7F8}"/>
              </a:ext>
            </a:extLst>
          </p:cNvPr>
          <p:cNvSpPr txBox="1"/>
          <p:nvPr/>
        </p:nvSpPr>
        <p:spPr>
          <a:xfrm>
            <a:off x="9326517" y="4134885"/>
            <a:ext cx="27495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i="1" dirty="0" err="1"/>
              <a:t>Мотоо</a:t>
            </a:r>
            <a:r>
              <a:rPr lang="ru-RU" sz="1800" i="1" dirty="0"/>
              <a:t> </a:t>
            </a:r>
            <a:r>
              <a:rPr lang="ru-RU" sz="1800" b="1" i="1" dirty="0"/>
              <a:t>Кимура</a:t>
            </a:r>
          </a:p>
          <a:p>
            <a:pPr algn="ctr"/>
            <a:r>
              <a:rPr lang="ru-RU" i="1" dirty="0"/>
              <a:t>(1924–1994) генетик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EE9FBCE-13EA-E85F-12CA-AF996E6C9CC9}"/>
              </a:ext>
            </a:extLst>
          </p:cNvPr>
          <p:cNvSpPr/>
          <p:nvPr/>
        </p:nvSpPr>
        <p:spPr>
          <a:xfrm>
            <a:off x="1" y="6273224"/>
            <a:ext cx="3307742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i="1" dirty="0"/>
              <a:t>Изменение частот аллелей генов</a:t>
            </a:r>
          </a:p>
          <a:p>
            <a:r>
              <a:rPr lang="ru-RU" sz="1600" b="1" i="1" dirty="0"/>
              <a:t>Молекулярные часы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87012047-F19E-6EB7-A332-C2BBB7382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8650" y="4699221"/>
            <a:ext cx="2739688" cy="2043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384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417F8-EB05-0C16-1267-26A1D8F27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35EAF-794B-8B09-FF79-5928EFE7C3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125110"/>
          </a:xfrm>
        </p:spPr>
        <p:txBody>
          <a:bodyPr anchor="ctr">
            <a:normAutofit/>
          </a:bodyPr>
          <a:lstStyle/>
          <a:p>
            <a:r>
              <a:rPr lang="ru-RU" sz="3600" b="1" dirty="0">
                <a:solidFill>
                  <a:schemeClr val="accent5"/>
                </a:solidFill>
                <a:latin typeface="+mn-lt"/>
              </a:rPr>
              <a:t>Гипотеза</a:t>
            </a:r>
            <a:r>
              <a:rPr lang="ru-RU" sz="3600" b="1" dirty="0">
                <a:latin typeface="+mn-lt"/>
              </a:rPr>
              <a:t> мира РНК (1986)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9C60C7D-D23E-0CDE-AEBF-CDE7A10FE536}"/>
              </a:ext>
            </a:extLst>
          </p:cNvPr>
          <p:cNvSpPr/>
          <p:nvPr/>
        </p:nvSpPr>
        <p:spPr>
          <a:xfrm>
            <a:off x="546144" y="1274735"/>
            <a:ext cx="49601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Геномная</a:t>
            </a:r>
            <a:r>
              <a:rPr lang="ru-RU" dirty="0"/>
              <a:t> РНК вирусов </a:t>
            </a:r>
          </a:p>
          <a:p>
            <a:r>
              <a:rPr lang="ru-RU" b="1" dirty="0"/>
              <a:t>Биосинтез белка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Матричная РНК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Транспортные РНК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Рибосомная</a:t>
            </a:r>
            <a:r>
              <a:rPr lang="ru-RU" dirty="0"/>
              <a:t> РНК </a:t>
            </a:r>
          </a:p>
          <a:p>
            <a:r>
              <a:rPr lang="ru-RU" b="1" dirty="0"/>
              <a:t>Репликация ДНК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Праймер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Теломеры</a:t>
            </a:r>
            <a:r>
              <a:rPr lang="ru-RU" dirty="0"/>
              <a:t> </a:t>
            </a:r>
          </a:p>
          <a:p>
            <a:r>
              <a:rPr lang="ru-RU" b="1" dirty="0"/>
              <a:t>Обратная транскрипция </a:t>
            </a:r>
          </a:p>
          <a:p>
            <a:r>
              <a:rPr lang="ru-RU" dirty="0"/>
              <a:t>Созревание РНК (процессинг) – </a:t>
            </a:r>
            <a:r>
              <a:rPr lang="ru-RU" b="1" dirty="0"/>
              <a:t>малые РНК</a:t>
            </a:r>
          </a:p>
          <a:p>
            <a:r>
              <a:rPr lang="ru-RU" b="1" dirty="0"/>
              <a:t>АТР</a:t>
            </a:r>
            <a:r>
              <a:rPr lang="ru-RU" dirty="0"/>
              <a:t> – универсальная энергетическая валюта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F7B3A3-33CF-E786-8BD1-B09D9933B7F8}"/>
              </a:ext>
            </a:extLst>
          </p:cNvPr>
          <p:cNvSpPr txBox="1"/>
          <p:nvPr/>
        </p:nvSpPr>
        <p:spPr>
          <a:xfrm>
            <a:off x="9287777" y="3538537"/>
            <a:ext cx="27495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i="1" dirty="0" err="1"/>
              <a:t>Уолтер</a:t>
            </a:r>
            <a:r>
              <a:rPr lang="ru-RU" sz="1800" i="1" dirty="0"/>
              <a:t> </a:t>
            </a:r>
            <a:r>
              <a:rPr lang="ru-RU" sz="1800" b="1" i="1" dirty="0"/>
              <a:t>Гилберт</a:t>
            </a:r>
          </a:p>
          <a:p>
            <a:pPr algn="ctr"/>
            <a:r>
              <a:rPr lang="ru-RU" i="1" dirty="0"/>
              <a:t>(род. 1932)</a:t>
            </a:r>
          </a:p>
        </p:txBody>
      </p:sp>
      <p:pic>
        <p:nvPicPr>
          <p:cNvPr id="10" name="Picture 2" descr="https://www.nobelprize.org/images/gilbert-13322-content-portrait-mobile-ti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54146" y="1125111"/>
            <a:ext cx="1616831" cy="22649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936974" y="5934669"/>
            <a:ext cx="6255026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b="1" i="1" dirty="0"/>
              <a:t>Нобелевская премия по химии – 1980</a:t>
            </a:r>
          </a:p>
          <a:p>
            <a:r>
              <a:rPr lang="ru-RU" dirty="0"/>
              <a:t>«За фундаментальные исследования биохимических свойств нуклеиновых кислот, в особенности рекомбинантных ДНК»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378F73B-32B9-4D3A-4711-D8B61CA1EA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824" y="4749411"/>
            <a:ext cx="4862504" cy="1797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121EEBF-CB7E-EC22-EB1A-880E755469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5722" y="1749665"/>
            <a:ext cx="2210357" cy="3651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48162FA-9814-F720-4783-C97FD988B41C}"/>
              </a:ext>
            </a:extLst>
          </p:cNvPr>
          <p:cNvSpPr/>
          <p:nvPr/>
        </p:nvSpPr>
        <p:spPr>
          <a:xfrm>
            <a:off x="9024730" y="4796037"/>
            <a:ext cx="316727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i="1" dirty="0"/>
              <a:t>ДНК появляется в самом конце…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1730493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3FE22C-6085-AC74-7806-4449C2ABB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B662E-9C50-0429-F975-9DD1DDEE5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1318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+mn-lt"/>
              </a:rPr>
              <a:t>Мнение искусственного интеллекта и нейросетей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FCFEEAD-4EDB-4EFD-B2B8-21E5A098A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87" y="970485"/>
            <a:ext cx="3745983" cy="364127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2376BAE-5C06-2EA6-6EDA-778D63554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8487" y="970485"/>
            <a:ext cx="3952413" cy="491390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13A4D17-D242-96A7-3790-E0B6465AE5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7818" y="2128113"/>
            <a:ext cx="4047717" cy="4502211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0BFDE02-BDBB-A1E0-0425-340FAFA2C7D3}"/>
              </a:ext>
            </a:extLst>
          </p:cNvPr>
          <p:cNvSpPr/>
          <p:nvPr/>
        </p:nvSpPr>
        <p:spPr>
          <a:xfrm>
            <a:off x="218661" y="3617843"/>
            <a:ext cx="3303768" cy="604300"/>
          </a:xfrm>
          <a:prstGeom prst="rect">
            <a:avLst/>
          </a:prstGeom>
          <a:noFill/>
          <a:ln w="19050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6444292-57DE-41E0-9360-7B97CC1B1070}"/>
              </a:ext>
            </a:extLst>
          </p:cNvPr>
          <p:cNvSpPr/>
          <p:nvPr/>
        </p:nvSpPr>
        <p:spPr>
          <a:xfrm>
            <a:off x="4371749" y="1781517"/>
            <a:ext cx="3285357" cy="468702"/>
          </a:xfrm>
          <a:prstGeom prst="rect">
            <a:avLst/>
          </a:prstGeom>
          <a:noFill/>
          <a:ln w="19050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59FABB8-2BAA-7471-7FBF-76E442590015}"/>
              </a:ext>
            </a:extLst>
          </p:cNvPr>
          <p:cNvSpPr/>
          <p:nvPr/>
        </p:nvSpPr>
        <p:spPr>
          <a:xfrm>
            <a:off x="4408856" y="3809101"/>
            <a:ext cx="3285357" cy="329554"/>
          </a:xfrm>
          <a:prstGeom prst="rect">
            <a:avLst/>
          </a:prstGeom>
          <a:noFill/>
          <a:ln w="19050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681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AD4FF0-4DA2-7B16-E715-C26D003FE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AD2A16-EEFA-710D-B32A-3A372F8E82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449920"/>
          </a:xfrm>
        </p:spPr>
        <p:txBody>
          <a:bodyPr anchor="ctr">
            <a:normAutofit/>
          </a:bodyPr>
          <a:lstStyle/>
          <a:p>
            <a:r>
              <a:rPr lang="ru-RU" sz="3600" b="1" dirty="0">
                <a:latin typeface="+mn-lt"/>
              </a:rPr>
              <a:t>Ничто в биологии не имеет смысла, кроме как в свете эволюции (1973)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AFD175A-9245-D230-0BFC-8FD3F2D9B61A}"/>
              </a:ext>
            </a:extLst>
          </p:cNvPr>
          <p:cNvSpPr/>
          <p:nvPr/>
        </p:nvSpPr>
        <p:spPr>
          <a:xfrm>
            <a:off x="503311" y="1437761"/>
            <a:ext cx="625529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Ничто в биологии не имеет смысла, кроме как в свете эволюции </a:t>
            </a:r>
          </a:p>
          <a:p>
            <a:endParaRPr lang="ru-RU" sz="2800" dirty="0"/>
          </a:p>
          <a:p>
            <a:r>
              <a:rPr lang="en-US" sz="2800" i="1" dirty="0"/>
              <a:t>nothing in biology makes sense except </a:t>
            </a:r>
            <a:r>
              <a:rPr lang="ru-RU" sz="2800" i="1" dirty="0"/>
              <a:t/>
            </a:r>
            <a:br>
              <a:rPr lang="ru-RU" sz="2800" i="1" dirty="0"/>
            </a:br>
            <a:r>
              <a:rPr lang="en-US" sz="2800" i="1" dirty="0"/>
              <a:t>in the light of evolution</a:t>
            </a:r>
            <a:endParaRPr lang="ru-RU" sz="2800" i="1" dirty="0"/>
          </a:p>
          <a:p>
            <a:endParaRPr lang="ru-RU" sz="2800" i="1" dirty="0"/>
          </a:p>
          <a:p>
            <a:endParaRPr lang="ru-RU" sz="2800" i="1" dirty="0"/>
          </a:p>
          <a:p>
            <a:pPr lvl="2"/>
            <a:r>
              <a:rPr lang="ru-RU" sz="2400" i="1" dirty="0">
                <a:solidFill>
                  <a:schemeClr val="accent5"/>
                </a:solidFill>
              </a:rPr>
              <a:t>Конференция Национальной </a:t>
            </a:r>
            <a:br>
              <a:rPr lang="ru-RU" sz="2400" i="1" dirty="0">
                <a:solidFill>
                  <a:schemeClr val="accent5"/>
                </a:solidFill>
              </a:rPr>
            </a:br>
            <a:r>
              <a:rPr lang="ru-RU" sz="2400" i="1" dirty="0">
                <a:solidFill>
                  <a:schemeClr val="accent5"/>
                </a:solidFill>
              </a:rPr>
              <a:t>ассоциации учителей биологии, 1973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F963354-6F04-B734-0561-1E7C39184490}"/>
              </a:ext>
            </a:extLst>
          </p:cNvPr>
          <p:cNvSpPr/>
          <p:nvPr/>
        </p:nvSpPr>
        <p:spPr>
          <a:xfrm>
            <a:off x="7919498" y="5440802"/>
            <a:ext cx="41466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/>
              <a:t>Феодосий Григорьевич </a:t>
            </a:r>
            <a:r>
              <a:rPr lang="ru-RU" b="1" i="1" dirty="0" err="1"/>
              <a:t>Добржанский</a:t>
            </a:r>
            <a:r>
              <a:rPr lang="ru-RU" b="1" i="1" dirty="0"/>
              <a:t> </a:t>
            </a:r>
            <a:br>
              <a:rPr lang="ru-RU" b="1" i="1" dirty="0"/>
            </a:br>
            <a:r>
              <a:rPr lang="ru-RU" i="1" dirty="0"/>
              <a:t>(1900–1975)</a:t>
            </a:r>
            <a:endParaRPr lang="en-US" i="1" dirty="0"/>
          </a:p>
        </p:txBody>
      </p:sp>
      <p:pic>
        <p:nvPicPr>
          <p:cNvPr id="15362" name="Picture 2" descr="ДОБРЖАНСКИЙ Феодосий Григорьевич - это... Что такое ДОБРЖАНСКИЙ ...">
            <a:extLst>
              <a:ext uri="{FF2B5EF4-FFF2-40B4-BE49-F238E27FC236}">
                <a16:creationId xmlns:a16="http://schemas.microsoft.com/office/drawing/2014/main" id="{C4A33EE6-2E71-BB18-4DB9-A5DA52195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523" y="1336346"/>
            <a:ext cx="3133725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105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26888" y="299335"/>
            <a:ext cx="9258300" cy="977204"/>
          </a:xfrm>
        </p:spPr>
        <p:txBody>
          <a:bodyPr>
            <a:noAutofit/>
          </a:bodyPr>
          <a:lstStyle/>
          <a:p>
            <a:pPr algn="l"/>
            <a:r>
              <a:rPr lang="ru-RU" sz="1905" dirty="0">
                <a:solidFill>
                  <a:schemeClr val="bg1"/>
                </a:solidFill>
                <a:latin typeface="Acrom" panose="00000500000000000000" pitchFamily="2" charset="-52"/>
                <a:cs typeface="Calibri" pitchFamily="34" charset="0"/>
              </a:rPr>
              <a:t>СУНЦ НГУ: Заочная физико-математическая школа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A7361CAC-D216-D30B-4464-1E765352E526}"/>
              </a:ext>
            </a:extLst>
          </p:cNvPr>
          <p:cNvSpPr/>
          <p:nvPr/>
        </p:nvSpPr>
        <p:spPr>
          <a:xfrm>
            <a:off x="1602411" y="2752212"/>
            <a:ext cx="1645897" cy="617211"/>
          </a:xfrm>
          <a:prstGeom prst="roundRect">
            <a:avLst/>
          </a:prstGeom>
          <a:solidFill>
            <a:srgbClr val="36603B"/>
          </a:solidFill>
          <a:ln>
            <a:solidFill>
              <a:srgbClr val="3660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14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7A26A2-D56A-978C-EC08-F3C53456B875}"/>
              </a:ext>
            </a:extLst>
          </p:cNvPr>
          <p:cNvSpPr txBox="1"/>
          <p:nvPr/>
        </p:nvSpPr>
        <p:spPr>
          <a:xfrm>
            <a:off x="1226888" y="1534261"/>
            <a:ext cx="10047156" cy="737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33" dirty="0">
                <a:latin typeface="Acrom" panose="00000500000000000000" pitchFamily="2" charset="-52"/>
                <a:cs typeface="Arial" panose="020B0604020202020204" pitchFamily="34" charset="0"/>
              </a:rPr>
              <a:t>В 2023 – 2024 учебном году в ЗШ обучалось </a:t>
            </a:r>
            <a:r>
              <a:rPr lang="ru-RU" sz="1524" dirty="0">
                <a:latin typeface="Acrom Bold" panose="00000800000000000000" pitchFamily="2" charset="-52"/>
                <a:cs typeface="Arial" panose="020B0604020202020204" pitchFamily="34" charset="0"/>
              </a:rPr>
              <a:t>2349</a:t>
            </a:r>
            <a:r>
              <a:rPr lang="ru-RU" sz="1333" dirty="0">
                <a:latin typeface="Acrom" panose="00000500000000000000" pitchFamily="2" charset="-52"/>
                <a:cs typeface="Arial" panose="020B0604020202020204" pitchFamily="34" charset="0"/>
              </a:rPr>
              <a:t> </a:t>
            </a:r>
            <a:r>
              <a:rPr lang="en-US" sz="1333" dirty="0">
                <a:latin typeface="Acrom" panose="00000500000000000000" pitchFamily="2" charset="-52"/>
                <a:cs typeface="Arial" panose="020B0604020202020204" pitchFamily="34" charset="0"/>
              </a:rPr>
              <a:t>(</a:t>
            </a:r>
            <a:r>
              <a:rPr lang="ru-RU" sz="1333" dirty="0">
                <a:latin typeface="Acrom" panose="00000500000000000000" pitchFamily="2" charset="-52"/>
                <a:cs typeface="Arial" panose="020B0604020202020204" pitchFamily="34" charset="0"/>
              </a:rPr>
              <a:t>1584 обучались индивидуально, а 765 учеников – в факультативных группах по системе «Коллективный ученик».</a:t>
            </a:r>
            <a:r>
              <a:rPr lang="en-US" sz="1333" dirty="0">
                <a:latin typeface="Acrom" panose="00000500000000000000" pitchFamily="2" charset="-52"/>
                <a:cs typeface="Arial" panose="020B0604020202020204" pitchFamily="34" charset="0"/>
              </a:rPr>
              <a:t>) </a:t>
            </a:r>
            <a:r>
              <a:rPr lang="ru-RU" sz="1333" dirty="0">
                <a:latin typeface="Acrom" panose="00000500000000000000" pitchFamily="2" charset="-52"/>
                <a:cs typeface="Arial" panose="020B0604020202020204" pitchFamily="34" charset="0"/>
              </a:rPr>
              <a:t>учащихся из 54 регионов России, Казахстана, Киргизии, Беларуси, и Узбекистана, а также из Канады, Норвегии, Монголии, Франции и США.</a:t>
            </a:r>
            <a:endParaRPr lang="ru-RU" sz="1333" dirty="0">
              <a:latin typeface="Acrom" panose="00000500000000000000" pitchFamily="2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A2DF6D-CC74-9F0E-ADA9-E05EAF746109}"/>
              </a:ext>
            </a:extLst>
          </p:cNvPr>
          <p:cNvSpPr txBox="1"/>
          <p:nvPr/>
        </p:nvSpPr>
        <p:spPr>
          <a:xfrm>
            <a:off x="1769695" y="3037422"/>
            <a:ext cx="111671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33" dirty="0">
                <a:solidFill>
                  <a:schemeClr val="bg1"/>
                </a:solidFill>
                <a:latin typeface="Acrom" panose="00000500000000000000" pitchFamily="2" charset="-52"/>
              </a:rPr>
              <a:t>5 - 11 классы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1066FB-50C1-1944-7657-B3451C3B9907}"/>
              </a:ext>
            </a:extLst>
          </p:cNvPr>
          <p:cNvSpPr txBox="1"/>
          <p:nvPr/>
        </p:nvSpPr>
        <p:spPr>
          <a:xfrm>
            <a:off x="1809195" y="2762406"/>
            <a:ext cx="1042658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33" dirty="0">
                <a:solidFill>
                  <a:schemeClr val="bg1"/>
                </a:solidFill>
                <a:latin typeface="Acrom Bold" panose="00000800000000000000" pitchFamily="2" charset="-52"/>
              </a:rPr>
              <a:t>математика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1E72EF2-A68B-D9E0-03D4-E47E192ED068}"/>
              </a:ext>
            </a:extLst>
          </p:cNvPr>
          <p:cNvSpPr/>
          <p:nvPr/>
        </p:nvSpPr>
        <p:spPr>
          <a:xfrm>
            <a:off x="1592362" y="4745677"/>
            <a:ext cx="1645897" cy="617211"/>
          </a:xfrm>
          <a:prstGeom prst="roundRect">
            <a:avLst/>
          </a:prstGeom>
          <a:solidFill>
            <a:srgbClr val="36603B"/>
          </a:solidFill>
          <a:ln>
            <a:solidFill>
              <a:srgbClr val="3660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14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A6604C-83AA-6F00-940A-42ED5038D470}"/>
              </a:ext>
            </a:extLst>
          </p:cNvPr>
          <p:cNvSpPr txBox="1"/>
          <p:nvPr/>
        </p:nvSpPr>
        <p:spPr>
          <a:xfrm>
            <a:off x="1759647" y="5040943"/>
            <a:ext cx="111671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33" dirty="0">
                <a:solidFill>
                  <a:schemeClr val="bg1"/>
                </a:solidFill>
                <a:latin typeface="Acrom" panose="00000500000000000000" pitchFamily="2" charset="-52"/>
              </a:rPr>
              <a:t>9 - 11 классы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F0B1D9-EDC5-DBB5-1BF0-ADD648A25A63}"/>
              </a:ext>
            </a:extLst>
          </p:cNvPr>
          <p:cNvSpPr txBox="1"/>
          <p:nvPr/>
        </p:nvSpPr>
        <p:spPr>
          <a:xfrm>
            <a:off x="2035795" y="4766626"/>
            <a:ext cx="641522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33" dirty="0">
                <a:solidFill>
                  <a:schemeClr val="bg1"/>
                </a:solidFill>
                <a:latin typeface="Acrom Bold" panose="00000800000000000000" pitchFamily="2" charset="-52"/>
              </a:rPr>
              <a:t>химия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1D29849D-A79D-F114-BFBF-8C8FF660EAE3}"/>
              </a:ext>
            </a:extLst>
          </p:cNvPr>
          <p:cNvSpPr/>
          <p:nvPr/>
        </p:nvSpPr>
        <p:spPr>
          <a:xfrm>
            <a:off x="1580452" y="5760688"/>
            <a:ext cx="1645897" cy="617211"/>
          </a:xfrm>
          <a:prstGeom prst="roundRect">
            <a:avLst/>
          </a:prstGeom>
          <a:solidFill>
            <a:srgbClr val="36603B"/>
          </a:solidFill>
          <a:ln>
            <a:solidFill>
              <a:srgbClr val="3660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14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CECA48-4B2F-DBAA-1AC7-E3F360934956}"/>
              </a:ext>
            </a:extLst>
          </p:cNvPr>
          <p:cNvSpPr txBox="1"/>
          <p:nvPr/>
        </p:nvSpPr>
        <p:spPr>
          <a:xfrm>
            <a:off x="1726687" y="6062308"/>
            <a:ext cx="1203278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33" dirty="0">
                <a:solidFill>
                  <a:schemeClr val="bg1"/>
                </a:solidFill>
                <a:latin typeface="Acrom" panose="00000500000000000000" pitchFamily="2" charset="-52"/>
              </a:rPr>
              <a:t>10 - 11 классы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BAC110-2833-13AE-2970-9D40D1AFC1EA}"/>
              </a:ext>
            </a:extLst>
          </p:cNvPr>
          <p:cNvSpPr txBox="1"/>
          <p:nvPr/>
        </p:nvSpPr>
        <p:spPr>
          <a:xfrm>
            <a:off x="1866458" y="5787992"/>
            <a:ext cx="86600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33" dirty="0">
                <a:solidFill>
                  <a:schemeClr val="bg1"/>
                </a:solidFill>
                <a:latin typeface="Acrom Bold" panose="00000800000000000000" pitchFamily="2" charset="-52"/>
              </a:rPr>
              <a:t>биология</a:t>
            </a: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FD8243EE-AD93-DFA5-A05C-5FE11E3D26E8}"/>
              </a:ext>
            </a:extLst>
          </p:cNvPr>
          <p:cNvSpPr/>
          <p:nvPr/>
        </p:nvSpPr>
        <p:spPr>
          <a:xfrm>
            <a:off x="3626661" y="3327805"/>
            <a:ext cx="1645897" cy="617211"/>
          </a:xfrm>
          <a:prstGeom prst="roundRect">
            <a:avLst/>
          </a:prstGeom>
          <a:solidFill>
            <a:srgbClr val="36603B"/>
          </a:solidFill>
          <a:ln>
            <a:solidFill>
              <a:srgbClr val="3660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14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9405B01-937E-5374-DB06-5BA3EFAA0B45}"/>
              </a:ext>
            </a:extLst>
          </p:cNvPr>
          <p:cNvSpPr txBox="1"/>
          <p:nvPr/>
        </p:nvSpPr>
        <p:spPr>
          <a:xfrm>
            <a:off x="3669939" y="3595244"/>
            <a:ext cx="1323504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33" dirty="0">
                <a:solidFill>
                  <a:schemeClr val="bg1"/>
                </a:solidFill>
                <a:latin typeface="Acrom" panose="00000500000000000000" pitchFamily="2" charset="-52"/>
              </a:rPr>
              <a:t>9, 10, 11 классы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F5FF19-1E21-109E-423C-724D0DB9186E}"/>
              </a:ext>
            </a:extLst>
          </p:cNvPr>
          <p:cNvSpPr txBox="1"/>
          <p:nvPr/>
        </p:nvSpPr>
        <p:spPr>
          <a:xfrm>
            <a:off x="3747383" y="3320505"/>
            <a:ext cx="1142044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33" dirty="0">
                <a:solidFill>
                  <a:schemeClr val="bg1"/>
                </a:solidFill>
                <a:latin typeface="Acrom Bold" panose="00000800000000000000" pitchFamily="2" charset="-52"/>
              </a:rPr>
              <a:t>русский язык</a:t>
            </a: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030F4BA1-EFBC-CB20-A951-1B71A5458328}"/>
              </a:ext>
            </a:extLst>
          </p:cNvPr>
          <p:cNvSpPr/>
          <p:nvPr/>
        </p:nvSpPr>
        <p:spPr>
          <a:xfrm>
            <a:off x="3634038" y="4297323"/>
            <a:ext cx="1645897" cy="617211"/>
          </a:xfrm>
          <a:prstGeom prst="roundRect">
            <a:avLst/>
          </a:prstGeom>
          <a:solidFill>
            <a:srgbClr val="36603B"/>
          </a:solidFill>
          <a:ln>
            <a:solidFill>
              <a:srgbClr val="3660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14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FB53155-7D85-7085-8B0C-5392E6EA58D3}"/>
              </a:ext>
            </a:extLst>
          </p:cNvPr>
          <p:cNvSpPr txBox="1"/>
          <p:nvPr/>
        </p:nvSpPr>
        <p:spPr>
          <a:xfrm>
            <a:off x="3677316" y="4590444"/>
            <a:ext cx="1323504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33" dirty="0">
                <a:solidFill>
                  <a:schemeClr val="bg1"/>
                </a:solidFill>
                <a:latin typeface="Acrom" panose="00000500000000000000" pitchFamily="2" charset="-52"/>
              </a:rPr>
              <a:t>9, 10, 11 классы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14FC6C1-06C9-E927-45ED-1845F5849DBB}"/>
              </a:ext>
            </a:extLst>
          </p:cNvPr>
          <p:cNvSpPr txBox="1"/>
          <p:nvPr/>
        </p:nvSpPr>
        <p:spPr>
          <a:xfrm>
            <a:off x="3626661" y="4310094"/>
            <a:ext cx="140423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33" dirty="0">
                <a:solidFill>
                  <a:schemeClr val="bg1"/>
                </a:solidFill>
                <a:latin typeface="Acrom Bold" panose="00000800000000000000" pitchFamily="2" charset="-52"/>
              </a:rPr>
              <a:t>английский язык</a:t>
            </a: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BFDBA592-9F67-CE6A-AB57-1278D5DE1832}"/>
              </a:ext>
            </a:extLst>
          </p:cNvPr>
          <p:cNvSpPr/>
          <p:nvPr/>
        </p:nvSpPr>
        <p:spPr>
          <a:xfrm>
            <a:off x="3626661" y="5330998"/>
            <a:ext cx="1645897" cy="617211"/>
          </a:xfrm>
          <a:prstGeom prst="roundRect">
            <a:avLst/>
          </a:prstGeom>
          <a:solidFill>
            <a:srgbClr val="36603B"/>
          </a:solidFill>
          <a:ln>
            <a:solidFill>
              <a:srgbClr val="3660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14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B685749-CC23-57BE-574C-78C9D328A8C6}"/>
              </a:ext>
            </a:extLst>
          </p:cNvPr>
          <p:cNvSpPr txBox="1"/>
          <p:nvPr/>
        </p:nvSpPr>
        <p:spPr>
          <a:xfrm>
            <a:off x="3669939" y="5624119"/>
            <a:ext cx="1323504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33" dirty="0">
                <a:solidFill>
                  <a:schemeClr val="bg1"/>
                </a:solidFill>
                <a:latin typeface="Acrom" panose="00000500000000000000" pitchFamily="2" charset="-52"/>
              </a:rPr>
              <a:t>9, 10, 11 классы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3E9193E-B797-FDB6-3649-5E6B5D3BA585}"/>
              </a:ext>
            </a:extLst>
          </p:cNvPr>
          <p:cNvSpPr txBox="1"/>
          <p:nvPr/>
        </p:nvSpPr>
        <p:spPr>
          <a:xfrm>
            <a:off x="3950824" y="5355571"/>
            <a:ext cx="82420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33" dirty="0">
                <a:solidFill>
                  <a:schemeClr val="bg1"/>
                </a:solidFill>
                <a:latin typeface="Acrom Bold" panose="00000800000000000000" pitchFamily="2" charset="-52"/>
              </a:rPr>
              <a:t>геология</a:t>
            </a:r>
          </a:p>
        </p:txBody>
      </p:sp>
      <p:sp>
        <p:nvSpPr>
          <p:cNvPr id="58" name="Rectangle 1">
            <a:extLst>
              <a:ext uri="{FF2B5EF4-FFF2-40B4-BE49-F238E27FC236}">
                <a16:creationId xmlns:a16="http://schemas.microsoft.com/office/drawing/2014/main" id="{AAD66491-FC4D-8E28-6342-FDDB0150B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2851" y="2290472"/>
            <a:ext cx="6137889" cy="32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524" dirty="0">
                <a:latin typeface="Acrom Bold" panose="00000800000000000000" pitchFamily="2" charset="-52"/>
                <a:cs typeface="Arial" panose="020B0604020202020204" pitchFamily="34" charset="0"/>
              </a:rPr>
              <a:t>Индивидуальное обучение</a:t>
            </a:r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EB34A46B-3A80-0AC2-BD46-2757705E9444}"/>
              </a:ext>
            </a:extLst>
          </p:cNvPr>
          <p:cNvSpPr/>
          <p:nvPr/>
        </p:nvSpPr>
        <p:spPr>
          <a:xfrm>
            <a:off x="1602411" y="3762666"/>
            <a:ext cx="1645897" cy="617211"/>
          </a:xfrm>
          <a:prstGeom prst="roundRect">
            <a:avLst/>
          </a:prstGeom>
          <a:solidFill>
            <a:srgbClr val="36603B"/>
          </a:solidFill>
          <a:ln>
            <a:solidFill>
              <a:srgbClr val="3660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14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4166343-7543-FB62-09C1-7BBE74F7252F}"/>
              </a:ext>
            </a:extLst>
          </p:cNvPr>
          <p:cNvSpPr txBox="1"/>
          <p:nvPr/>
        </p:nvSpPr>
        <p:spPr>
          <a:xfrm>
            <a:off x="1769695" y="4061891"/>
            <a:ext cx="111671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33" dirty="0">
                <a:solidFill>
                  <a:schemeClr val="bg1"/>
                </a:solidFill>
                <a:latin typeface="Acrom" panose="00000500000000000000" pitchFamily="2" charset="-52"/>
              </a:rPr>
              <a:t>7 - 11 классы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C4A1388-1F40-8274-E5FE-E9205E859093}"/>
              </a:ext>
            </a:extLst>
          </p:cNvPr>
          <p:cNvSpPr txBox="1"/>
          <p:nvPr/>
        </p:nvSpPr>
        <p:spPr>
          <a:xfrm>
            <a:off x="1999279" y="3787575"/>
            <a:ext cx="70795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33" dirty="0">
                <a:solidFill>
                  <a:schemeClr val="bg1"/>
                </a:solidFill>
                <a:latin typeface="Acrom Bold" panose="00000800000000000000" pitchFamily="2" charset="-52"/>
              </a:rPr>
              <a:t>физика</a:t>
            </a:r>
          </a:p>
        </p:txBody>
      </p:sp>
      <p:sp>
        <p:nvSpPr>
          <p:cNvPr id="62" name="Rectangle 1">
            <a:extLst>
              <a:ext uri="{FF2B5EF4-FFF2-40B4-BE49-F238E27FC236}">
                <a16:creationId xmlns:a16="http://schemas.microsoft.com/office/drawing/2014/main" id="{373A1C08-94EA-61FF-C438-8E6A09F27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8205" y="2280128"/>
            <a:ext cx="2400267" cy="32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524" dirty="0">
                <a:latin typeface="Acrom Bold" panose="00000800000000000000" pitchFamily="2" charset="-52"/>
                <a:cs typeface="Arial" panose="020B0604020202020204" pitchFamily="34" charset="0"/>
              </a:rPr>
              <a:t>Групповое обучение</a:t>
            </a:r>
          </a:p>
        </p:txBody>
      </p:sp>
      <p:sp>
        <p:nvSpPr>
          <p:cNvPr id="63" name="Google Shape;97;p2">
            <a:extLst>
              <a:ext uri="{FF2B5EF4-FFF2-40B4-BE49-F238E27FC236}">
                <a16:creationId xmlns:a16="http://schemas.microsoft.com/office/drawing/2014/main" id="{27971CCC-2957-0E8F-61A3-0EB52EEDF54F}"/>
              </a:ext>
            </a:extLst>
          </p:cNvPr>
          <p:cNvSpPr txBox="1"/>
          <p:nvPr/>
        </p:nvSpPr>
        <p:spPr>
          <a:xfrm>
            <a:off x="6057164" y="2676835"/>
            <a:ext cx="1582191" cy="732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071" tIns="43524" rIns="87071" bIns="43524" anchor="t" anchorCtr="0">
            <a:spAutoFit/>
          </a:bodyPr>
          <a:lstStyle/>
          <a:p>
            <a:r>
              <a:rPr lang="ru-RU" sz="4191" b="1" dirty="0">
                <a:solidFill>
                  <a:srgbClr val="36603B"/>
                </a:solidFill>
                <a:latin typeface="Acrom Bold" panose="00000800000000000000" pitchFamily="2" charset="-52"/>
                <a:ea typeface="Calibri"/>
                <a:cs typeface="Calibri"/>
                <a:sym typeface="Calibri"/>
              </a:rPr>
              <a:t>61</a:t>
            </a:r>
            <a:endParaRPr sz="4191" b="1" dirty="0">
              <a:solidFill>
                <a:srgbClr val="36603B"/>
              </a:solidFill>
              <a:latin typeface="Acrom Bold" panose="00000800000000000000" pitchFamily="2" charset="-52"/>
              <a:ea typeface="Calibri"/>
              <a:cs typeface="Calibri"/>
              <a:sym typeface="Calibri"/>
            </a:endParaRPr>
          </a:p>
        </p:txBody>
      </p:sp>
      <p:sp>
        <p:nvSpPr>
          <p:cNvPr id="64" name="Rectangle 1">
            <a:extLst>
              <a:ext uri="{FF2B5EF4-FFF2-40B4-BE49-F238E27FC236}">
                <a16:creationId xmlns:a16="http://schemas.microsoft.com/office/drawing/2014/main" id="{1441AC8D-AAC8-CBB8-19F6-742AB76E9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2795" y="2831321"/>
            <a:ext cx="1032296" cy="32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524" dirty="0">
                <a:latin typeface="Acrom" panose="00000500000000000000" pitchFamily="2" charset="-52"/>
                <a:cs typeface="Arial" panose="020B0604020202020204" pitchFamily="34" charset="0"/>
              </a:rPr>
              <a:t>группы</a:t>
            </a:r>
          </a:p>
        </p:txBody>
      </p:sp>
      <p:sp>
        <p:nvSpPr>
          <p:cNvPr id="65" name="Google Shape;97;p2">
            <a:extLst>
              <a:ext uri="{FF2B5EF4-FFF2-40B4-BE49-F238E27FC236}">
                <a16:creationId xmlns:a16="http://schemas.microsoft.com/office/drawing/2014/main" id="{E92AC203-9B87-7AD3-5660-1455D39B5A96}"/>
              </a:ext>
            </a:extLst>
          </p:cNvPr>
          <p:cNvSpPr txBox="1"/>
          <p:nvPr/>
        </p:nvSpPr>
        <p:spPr>
          <a:xfrm>
            <a:off x="8051233" y="2670556"/>
            <a:ext cx="1582191" cy="732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071" tIns="43524" rIns="87071" bIns="43524" anchor="t" anchorCtr="0">
            <a:spAutoFit/>
          </a:bodyPr>
          <a:lstStyle/>
          <a:p>
            <a:r>
              <a:rPr lang="ru-RU" sz="4191" b="1" dirty="0">
                <a:solidFill>
                  <a:srgbClr val="36603B"/>
                </a:solidFill>
                <a:latin typeface="Acrom Bold" panose="00000800000000000000" pitchFamily="2" charset="-52"/>
                <a:ea typeface="Calibri"/>
                <a:cs typeface="Calibri"/>
                <a:sym typeface="Calibri"/>
              </a:rPr>
              <a:t>37</a:t>
            </a:r>
            <a:endParaRPr sz="4191" b="1" dirty="0">
              <a:solidFill>
                <a:srgbClr val="36603B"/>
              </a:solidFill>
              <a:latin typeface="Acrom Bold" panose="00000800000000000000" pitchFamily="2" charset="-52"/>
              <a:ea typeface="Calibri"/>
              <a:cs typeface="Calibri"/>
              <a:sym typeface="Calibri"/>
            </a:endParaRPr>
          </a:p>
        </p:txBody>
      </p:sp>
      <p:sp>
        <p:nvSpPr>
          <p:cNvPr id="66" name="Rectangle 1">
            <a:extLst>
              <a:ext uri="{FF2B5EF4-FFF2-40B4-BE49-F238E27FC236}">
                <a16:creationId xmlns:a16="http://schemas.microsoft.com/office/drawing/2014/main" id="{60B1113B-0F6D-844A-3FB6-C63ABFFA2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8472" y="2873494"/>
            <a:ext cx="2243180" cy="32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524" dirty="0">
                <a:latin typeface="Acrom" panose="00000500000000000000" pitchFamily="2" charset="-52"/>
                <a:cs typeface="Arial" panose="020B0604020202020204" pitchFamily="34" charset="0"/>
              </a:rPr>
              <a:t>преподавателей</a:t>
            </a:r>
          </a:p>
        </p:txBody>
      </p:sp>
      <p:sp>
        <p:nvSpPr>
          <p:cNvPr id="67" name="Rectangle 1">
            <a:extLst>
              <a:ext uri="{FF2B5EF4-FFF2-40B4-BE49-F238E27FC236}">
                <a16:creationId xmlns:a16="http://schemas.microsoft.com/office/drawing/2014/main" id="{090D32D3-01E5-1129-18B1-5E29D34BE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4722" y="3588534"/>
            <a:ext cx="3582914" cy="32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524" dirty="0">
                <a:latin typeface="Acrom Bold" panose="00000800000000000000" pitchFamily="2" charset="-52"/>
                <a:cs typeface="Arial" panose="020B0604020202020204" pitchFamily="34" charset="0"/>
              </a:rPr>
              <a:t>Обучались в Летней школе</a:t>
            </a:r>
          </a:p>
        </p:txBody>
      </p:sp>
      <p:sp>
        <p:nvSpPr>
          <p:cNvPr id="68" name="Google Shape;97;p2">
            <a:extLst>
              <a:ext uri="{FF2B5EF4-FFF2-40B4-BE49-F238E27FC236}">
                <a16:creationId xmlns:a16="http://schemas.microsoft.com/office/drawing/2014/main" id="{197CD850-741D-52CE-6FFD-3251797637BD}"/>
              </a:ext>
            </a:extLst>
          </p:cNvPr>
          <p:cNvSpPr txBox="1"/>
          <p:nvPr/>
        </p:nvSpPr>
        <p:spPr>
          <a:xfrm>
            <a:off x="6134584" y="4037474"/>
            <a:ext cx="1582191" cy="732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071" tIns="43524" rIns="87071" bIns="43524" anchor="t" anchorCtr="0">
            <a:spAutoFit/>
          </a:bodyPr>
          <a:lstStyle/>
          <a:p>
            <a:r>
              <a:rPr lang="ru-RU" sz="4191" b="1" dirty="0">
                <a:solidFill>
                  <a:srgbClr val="36603B"/>
                </a:solidFill>
                <a:latin typeface="Acrom Bold" panose="00000800000000000000" pitchFamily="2" charset="-52"/>
                <a:ea typeface="Calibri"/>
                <a:cs typeface="Calibri"/>
                <a:sym typeface="Calibri"/>
              </a:rPr>
              <a:t>279</a:t>
            </a:r>
            <a:endParaRPr sz="4191" b="1" dirty="0">
              <a:solidFill>
                <a:srgbClr val="36603B"/>
              </a:solidFill>
              <a:latin typeface="Acrom Bold" panose="00000800000000000000" pitchFamily="2" charset="-52"/>
              <a:ea typeface="Calibri"/>
              <a:cs typeface="Calibri"/>
              <a:sym typeface="Calibri"/>
            </a:endParaRPr>
          </a:p>
        </p:txBody>
      </p:sp>
      <p:sp>
        <p:nvSpPr>
          <p:cNvPr id="69" name="Rectangle 1">
            <a:extLst>
              <a:ext uri="{FF2B5EF4-FFF2-40B4-BE49-F238E27FC236}">
                <a16:creationId xmlns:a16="http://schemas.microsoft.com/office/drawing/2014/main" id="{F02A4196-C530-EAAE-C05F-3B3601178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8942" y="4259407"/>
            <a:ext cx="1345954" cy="32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524" dirty="0">
                <a:latin typeface="Acrom" panose="00000500000000000000" pitchFamily="2" charset="-52"/>
                <a:cs typeface="Arial" panose="020B0604020202020204" pitchFamily="34" charset="0"/>
              </a:rPr>
              <a:t>учеников</a:t>
            </a:r>
          </a:p>
        </p:txBody>
      </p:sp>
      <p:sp>
        <p:nvSpPr>
          <p:cNvPr id="70" name="Rectangle 1">
            <a:extLst>
              <a:ext uri="{FF2B5EF4-FFF2-40B4-BE49-F238E27FC236}">
                <a16:creationId xmlns:a16="http://schemas.microsoft.com/office/drawing/2014/main" id="{854BB6FB-E0ED-89EB-AAFC-8527C8140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8205" y="4837986"/>
            <a:ext cx="3582914" cy="32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524" dirty="0">
                <a:latin typeface="Acrom Bold" panose="00000800000000000000" pitchFamily="2" charset="-52"/>
                <a:cs typeface="Arial" panose="020B0604020202020204" pitchFamily="34" charset="0"/>
              </a:rPr>
              <a:t>Поступили в СУНЦ НГУ</a:t>
            </a:r>
          </a:p>
        </p:txBody>
      </p:sp>
      <p:sp>
        <p:nvSpPr>
          <p:cNvPr id="71" name="Google Shape;97;p2">
            <a:extLst>
              <a:ext uri="{FF2B5EF4-FFF2-40B4-BE49-F238E27FC236}">
                <a16:creationId xmlns:a16="http://schemas.microsoft.com/office/drawing/2014/main" id="{11E6F41A-497B-9C71-B662-39ADF5585D99}"/>
              </a:ext>
            </a:extLst>
          </p:cNvPr>
          <p:cNvSpPr txBox="1"/>
          <p:nvPr/>
        </p:nvSpPr>
        <p:spPr>
          <a:xfrm>
            <a:off x="6207135" y="5255447"/>
            <a:ext cx="1582191" cy="732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071" tIns="43524" rIns="87071" bIns="43524" anchor="t" anchorCtr="0">
            <a:spAutoFit/>
          </a:bodyPr>
          <a:lstStyle/>
          <a:p>
            <a:r>
              <a:rPr lang="ru-RU" sz="4191" b="1" dirty="0">
                <a:solidFill>
                  <a:srgbClr val="36603B"/>
                </a:solidFill>
                <a:latin typeface="Acrom Bold" panose="00000800000000000000" pitchFamily="2" charset="-52"/>
                <a:ea typeface="Calibri"/>
                <a:cs typeface="Calibri"/>
                <a:sym typeface="Calibri"/>
              </a:rPr>
              <a:t>92</a:t>
            </a:r>
            <a:endParaRPr sz="4191" b="1" dirty="0">
              <a:solidFill>
                <a:srgbClr val="36603B"/>
              </a:solidFill>
              <a:latin typeface="Acrom Bold" panose="00000800000000000000" pitchFamily="2" charset="-52"/>
              <a:ea typeface="Calibri"/>
              <a:cs typeface="Calibri"/>
              <a:sym typeface="Calibri"/>
            </a:endParaRPr>
          </a:p>
        </p:txBody>
      </p:sp>
      <p:sp>
        <p:nvSpPr>
          <p:cNvPr id="72" name="Rectangle 1">
            <a:extLst>
              <a:ext uri="{FF2B5EF4-FFF2-40B4-BE49-F238E27FC236}">
                <a16:creationId xmlns:a16="http://schemas.microsoft.com/office/drawing/2014/main" id="{DF71F774-D5A6-BCC5-5456-F8DFADC9A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8577" y="5436029"/>
            <a:ext cx="1345954" cy="32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524" dirty="0">
                <a:latin typeface="Acrom" panose="00000500000000000000" pitchFamily="2" charset="-52"/>
                <a:cs typeface="Arial" panose="020B0604020202020204" pitchFamily="34" charset="0"/>
              </a:rPr>
              <a:t>ученика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83E7CE8-3F29-E53F-DB46-F39F66166244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410217" cy="13403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36603B"/>
                </a:solidFill>
                <a:latin typeface="Acrom" panose="00000500000000000000" pitchFamily="2" charset="-52"/>
                <a:cs typeface="Calibri" pitchFamily="34" charset="0"/>
              </a:rPr>
              <a:t>Заочная </a:t>
            </a:r>
            <a:r>
              <a:rPr lang="ru-RU" sz="2800" b="1" dirty="0">
                <a:solidFill>
                  <a:srgbClr val="36603B"/>
                </a:solidFill>
                <a:latin typeface="Acrom" panose="00000500000000000000" pitchFamily="2" charset="-52"/>
                <a:cs typeface="Calibri" pitchFamily="34" charset="0"/>
              </a:rPr>
              <a:t>физико-математическая школа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970E308C-EB60-47AB-8704-5A3CECECCC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063" y="4251"/>
            <a:ext cx="2470080" cy="122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74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DEDE6AC4-EC3C-4CA8-BCC7-16A94CB63FCF}"/>
              </a:ext>
            </a:extLst>
          </p:cNvPr>
          <p:cNvSpPr txBox="1"/>
          <p:nvPr/>
        </p:nvSpPr>
        <p:spPr>
          <a:xfrm>
            <a:off x="720841" y="617134"/>
            <a:ext cx="1507490" cy="10172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0" spc="480" dirty="0">
                <a:solidFill>
                  <a:srgbClr val="465F40"/>
                </a:solidFill>
                <a:latin typeface="Trebuchet MS"/>
                <a:cs typeface="Trebuchet MS"/>
              </a:rPr>
              <a:t>799</a:t>
            </a:r>
            <a:endParaRPr sz="6500" dirty="0">
              <a:latin typeface="Trebuchet MS"/>
              <a:cs typeface="Trebuchet MS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C41A01FB-8934-43A9-AF3E-EF55AE8A2407}"/>
              </a:ext>
            </a:extLst>
          </p:cNvPr>
          <p:cNvSpPr txBox="1"/>
          <p:nvPr/>
        </p:nvSpPr>
        <p:spPr>
          <a:xfrm>
            <a:off x="2444835" y="1060297"/>
            <a:ext cx="1721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85" dirty="0">
                <a:solidFill>
                  <a:srgbClr val="465F40"/>
                </a:solidFill>
                <a:latin typeface="Trebuchet MS"/>
                <a:cs typeface="Trebuchet MS"/>
              </a:rPr>
              <a:t>УЧАСТНИКО</a:t>
            </a:r>
            <a:r>
              <a:rPr lang="ru-RU" sz="1800" spc="185" dirty="0">
                <a:solidFill>
                  <a:srgbClr val="465F40"/>
                </a:solidFill>
                <a:latin typeface="Trebuchet MS"/>
                <a:cs typeface="Trebuchet MS"/>
              </a:rPr>
              <a:t>В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DA6CAD87-1D50-4DFE-8DA8-FB3581112428}"/>
              </a:ext>
            </a:extLst>
          </p:cNvPr>
          <p:cNvSpPr txBox="1"/>
          <p:nvPr/>
        </p:nvSpPr>
        <p:spPr>
          <a:xfrm>
            <a:off x="0" y="143959"/>
            <a:ext cx="9340770" cy="44371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800" b="1" spc="95" dirty="0" smtClean="0">
                <a:solidFill>
                  <a:srgbClr val="465F40"/>
                </a:solidFill>
                <a:latin typeface="Acrom" panose="00000500000000000000" pitchFamily="50" charset="-52"/>
                <a:cs typeface="Trebuchet MS"/>
              </a:rPr>
              <a:t>Летняя школа СУНЦ</a:t>
            </a:r>
            <a:endParaRPr sz="2800" b="1" dirty="0">
              <a:latin typeface="Acrom" panose="00000500000000000000" pitchFamily="50" charset="-52"/>
              <a:cs typeface="Trebuchet MS"/>
            </a:endParaRPr>
          </a:p>
        </p:txBody>
      </p:sp>
      <p:grpSp>
        <p:nvGrpSpPr>
          <p:cNvPr id="14" name="object 17">
            <a:extLst>
              <a:ext uri="{FF2B5EF4-FFF2-40B4-BE49-F238E27FC236}">
                <a16:creationId xmlns:a16="http://schemas.microsoft.com/office/drawing/2014/main" id="{80C0666D-2DB4-4542-BB8B-412F3DF9EEE1}"/>
              </a:ext>
            </a:extLst>
          </p:cNvPr>
          <p:cNvGrpSpPr/>
          <p:nvPr/>
        </p:nvGrpSpPr>
        <p:grpSpPr>
          <a:xfrm>
            <a:off x="7107393" y="2092388"/>
            <a:ext cx="5013325" cy="3117850"/>
            <a:chOff x="5701284" y="3538728"/>
            <a:chExt cx="5013325" cy="3117850"/>
          </a:xfrm>
        </p:grpSpPr>
        <p:pic>
          <p:nvPicPr>
            <p:cNvPr id="15" name="object 18">
              <a:extLst>
                <a:ext uri="{FF2B5EF4-FFF2-40B4-BE49-F238E27FC236}">
                  <a16:creationId xmlns:a16="http://schemas.microsoft.com/office/drawing/2014/main" id="{7C130F1D-5910-456D-AAD6-34F5E006E2FE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01284" y="3750564"/>
              <a:ext cx="5013198" cy="2905506"/>
            </a:xfrm>
            <a:prstGeom prst="rect">
              <a:avLst/>
            </a:prstGeom>
          </p:spPr>
        </p:pic>
        <p:sp>
          <p:nvSpPr>
            <p:cNvPr id="16" name="object 19">
              <a:extLst>
                <a:ext uri="{FF2B5EF4-FFF2-40B4-BE49-F238E27FC236}">
                  <a16:creationId xmlns:a16="http://schemas.microsoft.com/office/drawing/2014/main" id="{718F9219-7188-4739-AB15-2ED7384E818F}"/>
                </a:ext>
              </a:extLst>
            </p:cNvPr>
            <p:cNvSpPr/>
            <p:nvPr/>
          </p:nvSpPr>
          <p:spPr>
            <a:xfrm>
              <a:off x="5866638" y="3538728"/>
              <a:ext cx="2631440" cy="2449195"/>
            </a:xfrm>
            <a:custGeom>
              <a:avLst/>
              <a:gdLst/>
              <a:ahLst/>
              <a:cxnLst/>
              <a:rect l="l" t="t" r="r" b="b"/>
              <a:pathLst>
                <a:path w="2631440" h="2449195">
                  <a:moveTo>
                    <a:pt x="102488" y="2233676"/>
                  </a:moveTo>
                  <a:lnTo>
                    <a:pt x="102488" y="2391156"/>
                  </a:lnTo>
                  <a:lnTo>
                    <a:pt x="102488" y="2449017"/>
                  </a:lnTo>
                </a:path>
                <a:path w="2631440" h="2449195">
                  <a:moveTo>
                    <a:pt x="158369" y="903224"/>
                  </a:moveTo>
                  <a:lnTo>
                    <a:pt x="144017" y="907415"/>
                  </a:lnTo>
                  <a:lnTo>
                    <a:pt x="87375" y="907415"/>
                  </a:lnTo>
                </a:path>
                <a:path w="2631440" h="2449195">
                  <a:moveTo>
                    <a:pt x="829817" y="498348"/>
                  </a:moveTo>
                  <a:lnTo>
                    <a:pt x="535686" y="425704"/>
                  </a:lnTo>
                  <a:lnTo>
                    <a:pt x="478409" y="425704"/>
                  </a:lnTo>
                </a:path>
                <a:path w="2631440" h="2449195">
                  <a:moveTo>
                    <a:pt x="1441704" y="329184"/>
                  </a:moveTo>
                  <a:lnTo>
                    <a:pt x="57150" y="82296"/>
                  </a:lnTo>
                  <a:lnTo>
                    <a:pt x="0" y="82296"/>
                  </a:lnTo>
                </a:path>
                <a:path w="2631440" h="2449195">
                  <a:moveTo>
                    <a:pt x="1583055" y="304800"/>
                  </a:moveTo>
                  <a:lnTo>
                    <a:pt x="704850" y="218059"/>
                  </a:lnTo>
                  <a:lnTo>
                    <a:pt x="647064" y="218059"/>
                  </a:lnTo>
                </a:path>
                <a:path w="2631440" h="2449195">
                  <a:moveTo>
                    <a:pt x="1838070" y="272034"/>
                  </a:moveTo>
                  <a:lnTo>
                    <a:pt x="1311402" y="112013"/>
                  </a:lnTo>
                  <a:lnTo>
                    <a:pt x="1253616" y="112013"/>
                  </a:lnTo>
                </a:path>
                <a:path w="2631440" h="2449195">
                  <a:moveTo>
                    <a:pt x="2036953" y="256032"/>
                  </a:moveTo>
                  <a:lnTo>
                    <a:pt x="2036953" y="57912"/>
                  </a:lnTo>
                  <a:lnTo>
                    <a:pt x="2036953" y="0"/>
                  </a:lnTo>
                </a:path>
                <a:path w="2631440" h="2449195">
                  <a:moveTo>
                    <a:pt x="2123947" y="251587"/>
                  </a:moveTo>
                  <a:lnTo>
                    <a:pt x="2123947" y="208787"/>
                  </a:lnTo>
                  <a:lnTo>
                    <a:pt x="2123947" y="151257"/>
                  </a:lnTo>
                </a:path>
                <a:path w="2631440" h="2449195">
                  <a:moveTo>
                    <a:pt x="2298572" y="247142"/>
                  </a:moveTo>
                  <a:lnTo>
                    <a:pt x="2574797" y="162306"/>
                  </a:lnTo>
                  <a:lnTo>
                    <a:pt x="2631313" y="162306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20">
            <a:extLst>
              <a:ext uri="{FF2B5EF4-FFF2-40B4-BE49-F238E27FC236}">
                <a16:creationId xmlns:a16="http://schemas.microsoft.com/office/drawing/2014/main" id="{EFA73D3E-AF4C-4970-84BD-36CE5772D141}"/>
              </a:ext>
            </a:extLst>
          </p:cNvPr>
          <p:cNvSpPr txBox="1"/>
          <p:nvPr/>
        </p:nvSpPr>
        <p:spPr>
          <a:xfrm>
            <a:off x="10163013" y="3225376"/>
            <a:ext cx="1139932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5725" marR="5080" indent="-73660">
              <a:lnSpc>
                <a:spcPct val="100000"/>
              </a:lnSpc>
              <a:spcBef>
                <a:spcPts val="95"/>
              </a:spcBef>
            </a:pPr>
            <a:r>
              <a:rPr sz="900" spc="50" dirty="0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sz="900" spc="60" dirty="0">
                <a:solidFill>
                  <a:srgbClr val="FFFFFF"/>
                </a:solidFill>
                <a:latin typeface="Trebuchet MS"/>
                <a:cs typeface="Trebuchet MS"/>
              </a:rPr>
              <a:t>ово</a:t>
            </a:r>
            <a:r>
              <a:rPr sz="900" spc="50" dirty="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sz="900" spc="45" dirty="0">
                <a:solidFill>
                  <a:srgbClr val="FFFFFF"/>
                </a:solidFill>
                <a:latin typeface="Trebuchet MS"/>
                <a:cs typeface="Trebuchet MS"/>
              </a:rPr>
              <a:t>иби</a:t>
            </a:r>
            <a:r>
              <a:rPr sz="900" spc="75" dirty="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sz="900" spc="45" dirty="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sz="900" spc="40" dirty="0">
                <a:solidFill>
                  <a:srgbClr val="FFFFFF"/>
                </a:solidFill>
                <a:latin typeface="Trebuchet MS"/>
                <a:cs typeface="Trebuchet MS"/>
              </a:rPr>
              <a:t>к</a:t>
            </a:r>
            <a:r>
              <a:rPr sz="900" spc="100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900" spc="25" dirty="0">
                <a:solidFill>
                  <a:srgbClr val="FFFFFF"/>
                </a:solidFill>
                <a:latin typeface="Trebuchet MS"/>
                <a:cs typeface="Trebuchet MS"/>
              </a:rPr>
              <a:t>я  </a:t>
            </a:r>
            <a:r>
              <a:rPr sz="900" spc="35" dirty="0">
                <a:solidFill>
                  <a:srgbClr val="FFFFFF"/>
                </a:solidFill>
                <a:latin typeface="Trebuchet MS"/>
                <a:cs typeface="Trebuchet MS"/>
              </a:rPr>
              <a:t>область;</a:t>
            </a:r>
            <a:r>
              <a:rPr sz="9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spc="30" dirty="0">
                <a:solidFill>
                  <a:srgbClr val="FFFFFF"/>
                </a:solidFill>
                <a:latin typeface="Trebuchet MS"/>
                <a:cs typeface="Trebuchet MS"/>
              </a:rPr>
              <a:t>377</a:t>
            </a:r>
            <a:endParaRPr sz="900" dirty="0">
              <a:latin typeface="Trebuchet MS"/>
              <a:cs typeface="Trebuchet MS"/>
            </a:endParaRPr>
          </a:p>
        </p:txBody>
      </p:sp>
      <p:sp>
        <p:nvSpPr>
          <p:cNvPr id="18" name="object 21">
            <a:extLst>
              <a:ext uri="{FF2B5EF4-FFF2-40B4-BE49-F238E27FC236}">
                <a16:creationId xmlns:a16="http://schemas.microsoft.com/office/drawing/2014/main" id="{93DD2C23-F1F8-4920-B6D2-0D2CB5F70D17}"/>
              </a:ext>
            </a:extLst>
          </p:cNvPr>
          <p:cNvSpPr txBox="1"/>
          <p:nvPr/>
        </p:nvSpPr>
        <p:spPr>
          <a:xfrm>
            <a:off x="8181304" y="4208081"/>
            <a:ext cx="106807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7995" marR="5080" indent="-455930">
              <a:lnSpc>
                <a:spcPct val="100000"/>
              </a:lnSpc>
              <a:spcBef>
                <a:spcPts val="95"/>
              </a:spcBef>
            </a:pPr>
            <a:r>
              <a:rPr sz="700" spc="55" dirty="0">
                <a:latin typeface="Trebuchet MS"/>
                <a:cs typeface="Trebuchet MS"/>
              </a:rPr>
              <a:t>Кемеровская</a:t>
            </a:r>
            <a:r>
              <a:rPr sz="700" spc="-40" dirty="0">
                <a:latin typeface="Trebuchet MS"/>
                <a:cs typeface="Trebuchet MS"/>
              </a:rPr>
              <a:t> </a:t>
            </a:r>
            <a:r>
              <a:rPr sz="700" spc="35" dirty="0">
                <a:latin typeface="Trebuchet MS"/>
                <a:cs typeface="Trebuchet MS"/>
              </a:rPr>
              <a:t>область; </a:t>
            </a:r>
            <a:r>
              <a:rPr sz="700" spc="-195" dirty="0">
                <a:latin typeface="Trebuchet MS"/>
                <a:cs typeface="Trebuchet MS"/>
              </a:rPr>
              <a:t> </a:t>
            </a:r>
            <a:r>
              <a:rPr sz="700" spc="140" dirty="0">
                <a:latin typeface="Trebuchet MS"/>
                <a:cs typeface="Trebuchet MS"/>
              </a:rPr>
              <a:t>50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9" name="object 22">
            <a:extLst>
              <a:ext uri="{FF2B5EF4-FFF2-40B4-BE49-F238E27FC236}">
                <a16:creationId xmlns:a16="http://schemas.microsoft.com/office/drawing/2014/main" id="{53B18AC9-2AFC-42CD-8CBF-B928FB81AC53}"/>
              </a:ext>
            </a:extLst>
          </p:cNvPr>
          <p:cNvSpPr txBox="1"/>
          <p:nvPr/>
        </p:nvSpPr>
        <p:spPr>
          <a:xfrm>
            <a:off x="6617935" y="4525098"/>
            <a:ext cx="1221740" cy="311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45" dirty="0">
                <a:latin typeface="Trebuchet MS"/>
                <a:cs typeface="Trebuchet MS"/>
              </a:rPr>
              <a:t>Алтайский</a:t>
            </a:r>
            <a:r>
              <a:rPr sz="700" spc="5" dirty="0">
                <a:latin typeface="Trebuchet MS"/>
                <a:cs typeface="Trebuchet MS"/>
              </a:rPr>
              <a:t> </a:t>
            </a:r>
            <a:r>
              <a:rPr sz="700" spc="40" dirty="0">
                <a:latin typeface="Trebuchet MS"/>
                <a:cs typeface="Trebuchet MS"/>
              </a:rPr>
              <a:t>край;</a:t>
            </a:r>
            <a:r>
              <a:rPr sz="700" spc="-20" dirty="0">
                <a:latin typeface="Trebuchet MS"/>
                <a:cs typeface="Trebuchet MS"/>
              </a:rPr>
              <a:t> </a:t>
            </a:r>
            <a:r>
              <a:rPr sz="700" spc="75" dirty="0">
                <a:latin typeface="Trebuchet MS"/>
                <a:cs typeface="Trebuchet MS"/>
              </a:rPr>
              <a:t>33</a:t>
            </a:r>
            <a:endParaRPr sz="700" dirty="0">
              <a:latin typeface="Trebuchet MS"/>
              <a:cs typeface="Trebuchet MS"/>
            </a:endParaRPr>
          </a:p>
          <a:p>
            <a:pPr marL="95250">
              <a:lnSpc>
                <a:spcPct val="100000"/>
              </a:lnSpc>
              <a:spcBef>
                <a:spcPts val="575"/>
              </a:spcBef>
            </a:pPr>
            <a:r>
              <a:rPr sz="700" spc="60" dirty="0">
                <a:latin typeface="Trebuchet MS"/>
                <a:cs typeface="Trebuchet MS"/>
              </a:rPr>
              <a:t>Республика</a:t>
            </a:r>
            <a:r>
              <a:rPr sz="700" spc="10" dirty="0">
                <a:latin typeface="Trebuchet MS"/>
                <a:cs typeface="Trebuchet MS"/>
              </a:rPr>
              <a:t> </a:t>
            </a:r>
            <a:r>
              <a:rPr sz="700" spc="45" dirty="0">
                <a:latin typeface="Trebuchet MS"/>
                <a:cs typeface="Trebuchet MS"/>
              </a:rPr>
              <a:t>Бурятия;</a:t>
            </a:r>
            <a:r>
              <a:rPr sz="700" spc="-10" dirty="0">
                <a:latin typeface="Trebuchet MS"/>
                <a:cs typeface="Trebuchet MS"/>
              </a:rPr>
              <a:t> </a:t>
            </a:r>
            <a:r>
              <a:rPr sz="700" spc="-30" dirty="0">
                <a:latin typeface="Trebuchet MS"/>
                <a:cs typeface="Trebuchet MS"/>
              </a:rPr>
              <a:t>41</a:t>
            </a:r>
            <a:endParaRPr sz="700" dirty="0">
              <a:latin typeface="Trebuchet MS"/>
              <a:cs typeface="Trebuchet MS"/>
            </a:endParaRPr>
          </a:p>
        </p:txBody>
      </p:sp>
      <p:sp>
        <p:nvSpPr>
          <p:cNvPr id="20" name="object 23">
            <a:extLst>
              <a:ext uri="{FF2B5EF4-FFF2-40B4-BE49-F238E27FC236}">
                <a16:creationId xmlns:a16="http://schemas.microsoft.com/office/drawing/2014/main" id="{90AC973D-D5F1-443A-97CC-A405A9915177}"/>
              </a:ext>
            </a:extLst>
          </p:cNvPr>
          <p:cNvSpPr txBox="1"/>
          <p:nvPr/>
        </p:nvSpPr>
        <p:spPr>
          <a:xfrm>
            <a:off x="6782526" y="3372039"/>
            <a:ext cx="102235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4659" marR="5080" indent="-441959">
              <a:lnSpc>
                <a:spcPct val="100000"/>
              </a:lnSpc>
              <a:spcBef>
                <a:spcPts val="95"/>
              </a:spcBef>
            </a:pPr>
            <a:r>
              <a:rPr sz="700" spc="55" dirty="0">
                <a:latin typeface="Trebuchet MS"/>
                <a:cs typeface="Trebuchet MS"/>
              </a:rPr>
              <a:t>Забайкальский</a:t>
            </a:r>
            <a:r>
              <a:rPr sz="700" spc="-25" dirty="0">
                <a:latin typeface="Trebuchet MS"/>
                <a:cs typeface="Trebuchet MS"/>
              </a:rPr>
              <a:t> </a:t>
            </a:r>
            <a:r>
              <a:rPr sz="700" spc="40" dirty="0">
                <a:latin typeface="Trebuchet MS"/>
                <a:cs typeface="Trebuchet MS"/>
              </a:rPr>
              <a:t>край; </a:t>
            </a:r>
            <a:r>
              <a:rPr sz="700" spc="-195" dirty="0">
                <a:latin typeface="Trebuchet MS"/>
                <a:cs typeface="Trebuchet MS"/>
              </a:rPr>
              <a:t> </a:t>
            </a:r>
            <a:r>
              <a:rPr sz="700" spc="70" dirty="0">
                <a:latin typeface="Trebuchet MS"/>
                <a:cs typeface="Trebuchet MS"/>
              </a:rPr>
              <a:t>22</a:t>
            </a:r>
            <a:endParaRPr sz="700" dirty="0">
              <a:latin typeface="Trebuchet MS"/>
              <a:cs typeface="Trebuchet MS"/>
            </a:endParaRPr>
          </a:p>
        </p:txBody>
      </p:sp>
      <p:sp>
        <p:nvSpPr>
          <p:cNvPr id="21" name="object 24">
            <a:extLst>
              <a:ext uri="{FF2B5EF4-FFF2-40B4-BE49-F238E27FC236}">
                <a16:creationId xmlns:a16="http://schemas.microsoft.com/office/drawing/2014/main" id="{DC95A47B-3A1E-48C2-8E32-4F7A9E18EC50}"/>
              </a:ext>
            </a:extLst>
          </p:cNvPr>
          <p:cNvSpPr txBox="1"/>
          <p:nvPr/>
        </p:nvSpPr>
        <p:spPr>
          <a:xfrm>
            <a:off x="7321768" y="3236404"/>
            <a:ext cx="518159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50" dirty="0">
                <a:solidFill>
                  <a:srgbClr val="FFFFFF"/>
                </a:solidFill>
                <a:latin typeface="Trebuchet MS"/>
                <a:cs typeface="Trebuchet MS"/>
              </a:rPr>
              <a:t>Москва;</a:t>
            </a:r>
            <a:r>
              <a:rPr sz="7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spc="-20" dirty="0">
                <a:solidFill>
                  <a:srgbClr val="FFFFFF"/>
                </a:solidFill>
                <a:latin typeface="Trebuchet MS"/>
                <a:cs typeface="Trebuchet MS"/>
              </a:rPr>
              <a:t>19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2" name="object 25">
            <a:extLst>
              <a:ext uri="{FF2B5EF4-FFF2-40B4-BE49-F238E27FC236}">
                <a16:creationId xmlns:a16="http://schemas.microsoft.com/office/drawing/2014/main" id="{D1FA12B9-FFE4-498E-8E5D-BD71CC9E7795}"/>
              </a:ext>
            </a:extLst>
          </p:cNvPr>
          <p:cNvSpPr txBox="1"/>
          <p:nvPr/>
        </p:nvSpPr>
        <p:spPr>
          <a:xfrm>
            <a:off x="6635968" y="3152583"/>
            <a:ext cx="53784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35" dirty="0">
                <a:latin typeface="Trebuchet MS"/>
                <a:cs typeface="Trebuchet MS"/>
              </a:rPr>
              <a:t>область;</a:t>
            </a:r>
            <a:r>
              <a:rPr sz="700" spc="-25" dirty="0">
                <a:latin typeface="Trebuchet MS"/>
                <a:cs typeface="Trebuchet MS"/>
              </a:rPr>
              <a:t> </a:t>
            </a:r>
            <a:r>
              <a:rPr sz="700" spc="-30" dirty="0">
                <a:latin typeface="Trebuchet MS"/>
                <a:cs typeface="Trebuchet MS"/>
              </a:rPr>
              <a:t>18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3" name="object 26">
            <a:extLst>
              <a:ext uri="{FF2B5EF4-FFF2-40B4-BE49-F238E27FC236}">
                <a16:creationId xmlns:a16="http://schemas.microsoft.com/office/drawing/2014/main" id="{A33CACE3-2BD9-4305-8909-7B43404E357C}"/>
              </a:ext>
            </a:extLst>
          </p:cNvPr>
          <p:cNvSpPr txBox="1"/>
          <p:nvPr/>
        </p:nvSpPr>
        <p:spPr>
          <a:xfrm>
            <a:off x="6592535" y="2417381"/>
            <a:ext cx="1168400" cy="760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37845" marR="30480" indent="-500380">
              <a:lnSpc>
                <a:spcPct val="100000"/>
              </a:lnSpc>
              <a:spcBef>
                <a:spcPts val="95"/>
              </a:spcBef>
            </a:pPr>
            <a:r>
              <a:rPr sz="700" spc="55" dirty="0">
                <a:latin typeface="Trebuchet MS"/>
                <a:cs typeface="Trebuchet MS"/>
              </a:rPr>
              <a:t>Свердловская</a:t>
            </a:r>
            <a:r>
              <a:rPr sz="700" dirty="0">
                <a:latin typeface="Trebuchet MS"/>
                <a:cs typeface="Trebuchet MS"/>
              </a:rPr>
              <a:t> </a:t>
            </a:r>
            <a:r>
              <a:rPr sz="700" spc="35" dirty="0">
                <a:latin typeface="Trebuchet MS"/>
                <a:cs typeface="Trebuchet MS"/>
              </a:rPr>
              <a:t>область; </a:t>
            </a:r>
            <a:r>
              <a:rPr sz="700" spc="-195" dirty="0">
                <a:latin typeface="Trebuchet MS"/>
                <a:cs typeface="Trebuchet MS"/>
              </a:rPr>
              <a:t> </a:t>
            </a:r>
            <a:r>
              <a:rPr sz="700" spc="-20" dirty="0">
                <a:latin typeface="Trebuchet MS"/>
                <a:cs typeface="Trebuchet MS"/>
              </a:rPr>
              <a:t>12</a:t>
            </a:r>
            <a:endParaRPr sz="700">
              <a:latin typeface="Trebuchet MS"/>
              <a:cs typeface="Trebuchet MS"/>
            </a:endParaRPr>
          </a:p>
          <a:p>
            <a:pPr marL="302895" indent="-265430">
              <a:lnSpc>
                <a:spcPct val="100000"/>
              </a:lnSpc>
              <a:spcBef>
                <a:spcPts val="280"/>
              </a:spcBef>
            </a:pPr>
            <a:r>
              <a:rPr sz="700" spc="40" dirty="0">
                <a:latin typeface="Trebuchet MS"/>
                <a:cs typeface="Trebuchet MS"/>
              </a:rPr>
              <a:t>Тюменская</a:t>
            </a:r>
            <a:r>
              <a:rPr sz="700" spc="15" dirty="0">
                <a:latin typeface="Trebuchet MS"/>
                <a:cs typeface="Trebuchet MS"/>
              </a:rPr>
              <a:t> </a:t>
            </a:r>
            <a:r>
              <a:rPr sz="700" spc="35" dirty="0">
                <a:latin typeface="Trebuchet MS"/>
                <a:cs typeface="Trebuchet MS"/>
              </a:rPr>
              <a:t>область;</a:t>
            </a:r>
            <a:r>
              <a:rPr sz="700" spc="15" dirty="0">
                <a:latin typeface="Trebuchet MS"/>
                <a:cs typeface="Trebuchet MS"/>
              </a:rPr>
              <a:t> </a:t>
            </a:r>
            <a:r>
              <a:rPr sz="700" spc="-20" dirty="0">
                <a:latin typeface="Trebuchet MS"/>
                <a:cs typeface="Trebuchet MS"/>
              </a:rPr>
              <a:t>14</a:t>
            </a:r>
            <a:endParaRPr sz="700">
              <a:latin typeface="Trebuchet MS"/>
              <a:cs typeface="Trebuchet MS"/>
            </a:endParaRPr>
          </a:p>
          <a:p>
            <a:pPr marL="353060" marR="364490" indent="-50800">
              <a:lnSpc>
                <a:spcPct val="100000"/>
              </a:lnSpc>
              <a:spcBef>
                <a:spcPts val="195"/>
              </a:spcBef>
            </a:pPr>
            <a:r>
              <a:rPr sz="700" spc="40" dirty="0">
                <a:latin typeface="Trebuchet MS"/>
                <a:cs typeface="Trebuchet MS"/>
              </a:rPr>
              <a:t>И</a:t>
            </a:r>
            <a:r>
              <a:rPr sz="700" spc="75" dirty="0">
                <a:latin typeface="Trebuchet MS"/>
                <a:cs typeface="Trebuchet MS"/>
              </a:rPr>
              <a:t>р</a:t>
            </a:r>
            <a:r>
              <a:rPr sz="700" spc="40" dirty="0">
                <a:latin typeface="Trebuchet MS"/>
                <a:cs typeface="Trebuchet MS"/>
              </a:rPr>
              <a:t>к</a:t>
            </a:r>
            <a:r>
              <a:rPr sz="700" spc="70" dirty="0">
                <a:latin typeface="Trebuchet MS"/>
                <a:cs typeface="Trebuchet MS"/>
              </a:rPr>
              <a:t>ут</a:t>
            </a:r>
            <a:r>
              <a:rPr sz="700" spc="45" dirty="0">
                <a:latin typeface="Trebuchet MS"/>
                <a:cs typeface="Trebuchet MS"/>
              </a:rPr>
              <a:t>с</a:t>
            </a:r>
            <a:r>
              <a:rPr sz="700" spc="40" dirty="0">
                <a:latin typeface="Trebuchet MS"/>
                <a:cs typeface="Trebuchet MS"/>
              </a:rPr>
              <a:t>к</a:t>
            </a:r>
            <a:r>
              <a:rPr sz="700" spc="100" dirty="0">
                <a:latin typeface="Trebuchet MS"/>
                <a:cs typeface="Trebuchet MS"/>
              </a:rPr>
              <a:t>а</a:t>
            </a:r>
            <a:r>
              <a:rPr sz="700" spc="25" dirty="0">
                <a:latin typeface="Trebuchet MS"/>
                <a:cs typeface="Trebuchet MS"/>
              </a:rPr>
              <a:t>я  </a:t>
            </a:r>
            <a:r>
              <a:rPr sz="700" spc="35" dirty="0">
                <a:latin typeface="Trebuchet MS"/>
                <a:cs typeface="Trebuchet MS"/>
              </a:rPr>
              <a:t>область;</a:t>
            </a:r>
            <a:endParaRPr sz="700">
              <a:latin typeface="Trebuchet MS"/>
              <a:cs typeface="Trebuchet MS"/>
            </a:endParaRPr>
          </a:p>
          <a:p>
            <a:pPr marL="136525">
              <a:lnSpc>
                <a:spcPct val="100000"/>
              </a:lnSpc>
              <a:spcBef>
                <a:spcPts val="275"/>
              </a:spcBef>
            </a:pPr>
            <a:r>
              <a:rPr sz="700" spc="114" dirty="0">
                <a:latin typeface="Trebuchet MS"/>
                <a:cs typeface="Trebuchet MS"/>
              </a:rPr>
              <a:t>О</a:t>
            </a:r>
            <a:r>
              <a:rPr sz="700" spc="5" dirty="0">
                <a:latin typeface="Trebuchet MS"/>
                <a:cs typeface="Trebuchet MS"/>
              </a:rPr>
              <a:t>м</a:t>
            </a:r>
            <a:r>
              <a:rPr sz="700" spc="45" dirty="0">
                <a:latin typeface="Trebuchet MS"/>
                <a:cs typeface="Trebuchet MS"/>
              </a:rPr>
              <a:t>с</a:t>
            </a:r>
            <a:r>
              <a:rPr sz="700" spc="40" dirty="0">
                <a:latin typeface="Trebuchet MS"/>
                <a:cs typeface="Trebuchet MS"/>
              </a:rPr>
              <a:t>к</a:t>
            </a:r>
            <a:r>
              <a:rPr sz="700" spc="100" dirty="0">
                <a:latin typeface="Trebuchet MS"/>
                <a:cs typeface="Trebuchet MS"/>
              </a:rPr>
              <a:t>а</a:t>
            </a:r>
            <a:r>
              <a:rPr sz="700" spc="35" dirty="0">
                <a:latin typeface="Trebuchet MS"/>
                <a:cs typeface="Trebuchet MS"/>
              </a:rPr>
              <a:t>я</a:t>
            </a:r>
            <a:r>
              <a:rPr sz="700" spc="-65" dirty="0">
                <a:latin typeface="Trebuchet MS"/>
                <a:cs typeface="Trebuchet MS"/>
              </a:rPr>
              <a:t> </a:t>
            </a:r>
            <a:r>
              <a:rPr sz="1050" u="sng" spc="-157" baseline="19841" dirty="0">
                <a:uFill>
                  <a:solidFill>
                    <a:srgbClr val="A6A6A6"/>
                  </a:solidFill>
                </a:uFill>
                <a:latin typeface="Trebuchet MS"/>
                <a:cs typeface="Trebuchet MS"/>
              </a:rPr>
              <a:t>1</a:t>
            </a:r>
            <a:r>
              <a:rPr sz="1050" u="sng" spc="97" baseline="19841" dirty="0">
                <a:uFill>
                  <a:solidFill>
                    <a:srgbClr val="A6A6A6"/>
                  </a:solidFill>
                </a:uFill>
                <a:latin typeface="Trebuchet MS"/>
                <a:cs typeface="Trebuchet MS"/>
              </a:rPr>
              <a:t>6</a:t>
            </a:r>
            <a:r>
              <a:rPr sz="1050" u="sng" spc="-112" baseline="19841" dirty="0">
                <a:uFill>
                  <a:solidFill>
                    <a:srgbClr val="A6A6A6"/>
                  </a:solidFill>
                </a:uFill>
                <a:latin typeface="Trebuchet MS"/>
                <a:cs typeface="Trebuchet MS"/>
              </a:rPr>
              <a:t> </a:t>
            </a:r>
            <a:endParaRPr sz="1050" baseline="19841">
              <a:latin typeface="Trebuchet MS"/>
              <a:cs typeface="Trebuchet MS"/>
            </a:endParaRPr>
          </a:p>
        </p:txBody>
      </p:sp>
      <p:sp>
        <p:nvSpPr>
          <p:cNvPr id="24" name="object 27">
            <a:extLst>
              <a:ext uri="{FF2B5EF4-FFF2-40B4-BE49-F238E27FC236}">
                <a16:creationId xmlns:a16="http://schemas.microsoft.com/office/drawing/2014/main" id="{52E3FCF4-65B0-47B9-A5FE-BB0A6A1697DB}"/>
              </a:ext>
            </a:extLst>
          </p:cNvPr>
          <p:cNvSpPr txBox="1"/>
          <p:nvPr/>
        </p:nvSpPr>
        <p:spPr>
          <a:xfrm>
            <a:off x="7140159" y="2359850"/>
            <a:ext cx="115189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45" dirty="0">
                <a:latin typeface="Trebuchet MS"/>
                <a:cs typeface="Trebuchet MS"/>
              </a:rPr>
              <a:t>Челябинская</a:t>
            </a:r>
            <a:r>
              <a:rPr sz="700" spc="15" dirty="0">
                <a:latin typeface="Trebuchet MS"/>
                <a:cs typeface="Trebuchet MS"/>
              </a:rPr>
              <a:t> </a:t>
            </a:r>
            <a:r>
              <a:rPr sz="700" spc="35" dirty="0">
                <a:latin typeface="Trebuchet MS"/>
                <a:cs typeface="Trebuchet MS"/>
              </a:rPr>
              <a:t>область;</a:t>
            </a:r>
            <a:r>
              <a:rPr sz="700" spc="25" dirty="0">
                <a:latin typeface="Trebuchet MS"/>
                <a:cs typeface="Trebuchet MS"/>
              </a:rPr>
              <a:t> </a:t>
            </a:r>
            <a:r>
              <a:rPr sz="700" spc="-105" dirty="0">
                <a:latin typeface="Trebuchet MS"/>
                <a:cs typeface="Trebuchet MS"/>
              </a:rPr>
              <a:t>11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5" name="object 28">
            <a:extLst>
              <a:ext uri="{FF2B5EF4-FFF2-40B4-BE49-F238E27FC236}">
                <a16:creationId xmlns:a16="http://schemas.microsoft.com/office/drawing/2014/main" id="{2A2B4B92-19F6-42D8-BCAE-FCF64EA8FD74}"/>
              </a:ext>
            </a:extLst>
          </p:cNvPr>
          <p:cNvSpPr txBox="1"/>
          <p:nvPr/>
        </p:nvSpPr>
        <p:spPr>
          <a:xfrm>
            <a:off x="6848567" y="2106865"/>
            <a:ext cx="1887855" cy="233679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38100" marR="30480" indent="334010">
              <a:lnSpc>
                <a:spcPts val="800"/>
              </a:lnSpc>
              <a:spcBef>
                <a:spcPts val="155"/>
              </a:spcBef>
              <a:tabLst>
                <a:tab pos="1290320" algn="l"/>
              </a:tabLst>
            </a:pPr>
            <a:r>
              <a:rPr sz="1050" spc="142" baseline="7936" dirty="0">
                <a:latin typeface="Trebuchet MS"/>
                <a:cs typeface="Trebuchet MS"/>
              </a:rPr>
              <a:t>Х</a:t>
            </a:r>
            <a:r>
              <a:rPr sz="1050" spc="135" baseline="7936" dirty="0">
                <a:latin typeface="Trebuchet MS"/>
                <a:cs typeface="Trebuchet MS"/>
              </a:rPr>
              <a:t>а</a:t>
            </a:r>
            <a:r>
              <a:rPr sz="1050" spc="67" baseline="7936" dirty="0">
                <a:latin typeface="Trebuchet MS"/>
                <a:cs typeface="Trebuchet MS"/>
              </a:rPr>
              <a:t>нты</a:t>
            </a:r>
            <a:r>
              <a:rPr sz="1050" baseline="7936" dirty="0">
                <a:latin typeface="Trebuchet MS"/>
                <a:cs typeface="Trebuchet MS"/>
              </a:rPr>
              <a:t>-</a:t>
            </a:r>
            <a:r>
              <a:rPr sz="1050" spc="-120" baseline="7936" dirty="0">
                <a:latin typeface="Trebuchet MS"/>
                <a:cs typeface="Trebuchet MS"/>
              </a:rPr>
              <a:t>…</a:t>
            </a:r>
            <a:r>
              <a:rPr sz="1050" baseline="7936" dirty="0">
                <a:latin typeface="Trebuchet MS"/>
                <a:cs typeface="Trebuchet MS"/>
              </a:rPr>
              <a:t>	</a:t>
            </a:r>
            <a:r>
              <a:rPr sz="700" spc="70" dirty="0">
                <a:latin typeface="Trebuchet MS"/>
                <a:cs typeface="Trebuchet MS"/>
              </a:rPr>
              <a:t>К</a:t>
            </a:r>
            <a:r>
              <a:rPr sz="700" spc="55" dirty="0">
                <a:latin typeface="Trebuchet MS"/>
                <a:cs typeface="Trebuchet MS"/>
              </a:rPr>
              <a:t>ир</a:t>
            </a:r>
            <a:r>
              <a:rPr sz="700" spc="60" dirty="0">
                <a:latin typeface="Trebuchet MS"/>
                <a:cs typeface="Trebuchet MS"/>
              </a:rPr>
              <a:t>ов</a:t>
            </a:r>
            <a:r>
              <a:rPr sz="700" spc="50" dirty="0">
                <a:latin typeface="Trebuchet MS"/>
                <a:cs typeface="Trebuchet MS"/>
              </a:rPr>
              <a:t>с</a:t>
            </a:r>
            <a:r>
              <a:rPr sz="700" spc="40" dirty="0">
                <a:latin typeface="Trebuchet MS"/>
                <a:cs typeface="Trebuchet MS"/>
              </a:rPr>
              <a:t>к</a:t>
            </a:r>
            <a:r>
              <a:rPr sz="700" spc="100" dirty="0">
                <a:latin typeface="Trebuchet MS"/>
                <a:cs typeface="Trebuchet MS"/>
              </a:rPr>
              <a:t>а</a:t>
            </a:r>
            <a:r>
              <a:rPr sz="700" spc="40" dirty="0">
                <a:latin typeface="Trebuchet MS"/>
                <a:cs typeface="Trebuchet MS"/>
              </a:rPr>
              <a:t>я</a:t>
            </a:r>
            <a:r>
              <a:rPr sz="700" spc="-50" dirty="0">
                <a:latin typeface="Trebuchet MS"/>
                <a:cs typeface="Trebuchet MS"/>
              </a:rPr>
              <a:t>…  </a:t>
            </a:r>
            <a:r>
              <a:rPr sz="700" spc="60" dirty="0">
                <a:latin typeface="Trebuchet MS"/>
                <a:cs typeface="Trebuchet MS"/>
              </a:rPr>
              <a:t>Московкая</a:t>
            </a:r>
            <a:r>
              <a:rPr sz="700" spc="10" dirty="0">
                <a:latin typeface="Trebuchet MS"/>
                <a:cs typeface="Trebuchet MS"/>
              </a:rPr>
              <a:t> </a:t>
            </a:r>
            <a:r>
              <a:rPr sz="700" spc="35" dirty="0">
                <a:latin typeface="Trebuchet MS"/>
                <a:cs typeface="Trebuchet MS"/>
              </a:rPr>
              <a:t>область; </a:t>
            </a:r>
            <a:r>
              <a:rPr sz="700" spc="50" dirty="0">
                <a:latin typeface="Trebuchet MS"/>
                <a:cs typeface="Trebuchet MS"/>
              </a:rPr>
              <a:t>8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6" name="object 29">
            <a:extLst>
              <a:ext uri="{FF2B5EF4-FFF2-40B4-BE49-F238E27FC236}">
                <a16:creationId xmlns:a16="http://schemas.microsoft.com/office/drawing/2014/main" id="{D931CD0F-0093-4594-80AF-278F79C7E65E}"/>
              </a:ext>
            </a:extLst>
          </p:cNvPr>
          <p:cNvSpPr txBox="1"/>
          <p:nvPr/>
        </p:nvSpPr>
        <p:spPr>
          <a:xfrm>
            <a:off x="8553795" y="2001710"/>
            <a:ext cx="99377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60" dirty="0">
                <a:latin typeface="Trebuchet MS"/>
                <a:cs typeface="Trebuchet MS"/>
              </a:rPr>
              <a:t>Амурская</a:t>
            </a:r>
            <a:r>
              <a:rPr sz="700" spc="-10" dirty="0">
                <a:latin typeface="Trebuchet MS"/>
                <a:cs typeface="Trebuchet MS"/>
              </a:rPr>
              <a:t> </a:t>
            </a:r>
            <a:r>
              <a:rPr sz="700" spc="35" dirty="0">
                <a:latin typeface="Trebuchet MS"/>
                <a:cs typeface="Trebuchet MS"/>
              </a:rPr>
              <a:t>область;</a:t>
            </a:r>
            <a:r>
              <a:rPr sz="700" spc="15" dirty="0">
                <a:latin typeface="Trebuchet MS"/>
                <a:cs typeface="Trebuchet MS"/>
              </a:rPr>
              <a:t> </a:t>
            </a:r>
            <a:r>
              <a:rPr sz="700" spc="75" dirty="0">
                <a:latin typeface="Trebuchet MS"/>
                <a:cs typeface="Trebuchet MS"/>
              </a:rPr>
              <a:t>5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7" name="object 30">
            <a:extLst>
              <a:ext uri="{FF2B5EF4-FFF2-40B4-BE49-F238E27FC236}">
                <a16:creationId xmlns:a16="http://schemas.microsoft.com/office/drawing/2014/main" id="{F0E9E5D6-8F5A-4B15-9D99-E51DD8B96B9B}"/>
              </a:ext>
            </a:extLst>
          </p:cNvPr>
          <p:cNvSpPr txBox="1"/>
          <p:nvPr/>
        </p:nvSpPr>
        <p:spPr>
          <a:xfrm>
            <a:off x="9097482" y="2128456"/>
            <a:ext cx="146431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700" spc="45" dirty="0">
                <a:latin typeface="Trebuchet MS"/>
                <a:cs typeface="Trebuchet MS"/>
              </a:rPr>
              <a:t>Пермский</a:t>
            </a:r>
            <a:r>
              <a:rPr sz="700" spc="10" dirty="0">
                <a:latin typeface="Trebuchet MS"/>
                <a:cs typeface="Trebuchet MS"/>
              </a:rPr>
              <a:t> </a:t>
            </a:r>
            <a:r>
              <a:rPr sz="700" spc="40" dirty="0">
                <a:latin typeface="Trebuchet MS"/>
                <a:cs typeface="Trebuchet MS"/>
              </a:rPr>
              <a:t>край;</a:t>
            </a:r>
            <a:r>
              <a:rPr sz="700" spc="-10" dirty="0">
                <a:latin typeface="Trebuchet MS"/>
                <a:cs typeface="Trebuchet MS"/>
              </a:rPr>
              <a:t> </a:t>
            </a:r>
            <a:r>
              <a:rPr sz="700" spc="25" dirty="0">
                <a:latin typeface="Trebuchet MS"/>
                <a:cs typeface="Trebuchet MS"/>
              </a:rPr>
              <a:t>5</a:t>
            </a:r>
            <a:r>
              <a:rPr sz="1050" spc="37" baseline="-15873" dirty="0">
                <a:latin typeface="Trebuchet MS"/>
                <a:cs typeface="Trebuchet MS"/>
              </a:rPr>
              <a:t>Татарстан;</a:t>
            </a:r>
            <a:r>
              <a:rPr sz="1050" baseline="-15873" dirty="0">
                <a:latin typeface="Trebuchet MS"/>
                <a:cs typeface="Trebuchet MS"/>
              </a:rPr>
              <a:t> </a:t>
            </a:r>
            <a:r>
              <a:rPr sz="1050" spc="112" baseline="-15873" dirty="0">
                <a:latin typeface="Trebuchet MS"/>
                <a:cs typeface="Trebuchet MS"/>
              </a:rPr>
              <a:t>5</a:t>
            </a:r>
            <a:endParaRPr sz="1050" baseline="-15873">
              <a:latin typeface="Trebuchet MS"/>
              <a:cs typeface="Trebuchet MS"/>
            </a:endParaRPr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id="{7F6B7ECB-F5CC-40C4-81D4-CAC8D70A0A8A}"/>
              </a:ext>
            </a:extLst>
          </p:cNvPr>
          <p:cNvSpPr txBox="1"/>
          <p:nvPr/>
        </p:nvSpPr>
        <p:spPr>
          <a:xfrm>
            <a:off x="89620" y="1634184"/>
            <a:ext cx="710141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155" dirty="0" err="1">
                <a:latin typeface="Acrom" panose="00000500000000000000" pitchFamily="50" charset="-52"/>
                <a:cs typeface="Trebuchet MS"/>
              </a:rPr>
              <a:t>Уча</a:t>
            </a:r>
            <a:r>
              <a:rPr lang="ru-RU" sz="1600" spc="155" dirty="0" err="1">
                <a:latin typeface="Acrom" panose="00000500000000000000" pitchFamily="50" charset="-52"/>
                <a:cs typeface="Trebuchet MS"/>
              </a:rPr>
              <a:t>щимися</a:t>
            </a:r>
            <a:r>
              <a:rPr sz="1600" spc="25" dirty="0">
                <a:latin typeface="Acrom" panose="00000500000000000000" pitchFamily="50" charset="-52"/>
                <a:cs typeface="Trebuchet MS"/>
              </a:rPr>
              <a:t> </a:t>
            </a:r>
            <a:r>
              <a:rPr sz="1600" spc="175" dirty="0">
                <a:latin typeface="Acrom" panose="00000500000000000000" pitchFamily="50" charset="-52"/>
                <a:cs typeface="Trebuchet MS"/>
              </a:rPr>
              <a:t>ЛШ</a:t>
            </a:r>
            <a:r>
              <a:rPr sz="1600" spc="15" dirty="0">
                <a:latin typeface="Acrom" panose="00000500000000000000" pitchFamily="50" charset="-52"/>
                <a:cs typeface="Trebuchet MS"/>
              </a:rPr>
              <a:t> </a:t>
            </a:r>
            <a:r>
              <a:rPr lang="ru-RU" sz="1600" spc="105" dirty="0">
                <a:latin typeface="Acrom" panose="00000500000000000000" pitchFamily="50" charset="-52"/>
                <a:cs typeface="Trebuchet MS"/>
              </a:rPr>
              <a:t>стали</a:t>
            </a:r>
            <a:r>
              <a:rPr sz="1600" spc="30" dirty="0">
                <a:latin typeface="Acrom" panose="00000500000000000000" pitchFamily="50" charset="-52"/>
                <a:cs typeface="Trebuchet MS"/>
              </a:rPr>
              <a:t> </a:t>
            </a:r>
            <a:r>
              <a:rPr sz="1600" spc="160" dirty="0">
                <a:latin typeface="Acrom" panose="00000500000000000000" pitchFamily="50" charset="-52"/>
                <a:cs typeface="Trebuchet MS"/>
              </a:rPr>
              <a:t>ребята</a:t>
            </a:r>
            <a:r>
              <a:rPr sz="1600" spc="40" dirty="0">
                <a:latin typeface="Acrom" panose="00000500000000000000" pitchFamily="50" charset="-52"/>
                <a:cs typeface="Trebuchet MS"/>
              </a:rPr>
              <a:t> </a:t>
            </a:r>
            <a:r>
              <a:rPr sz="1600" spc="150" dirty="0">
                <a:latin typeface="Acrom" panose="00000500000000000000" pitchFamily="50" charset="-52"/>
                <a:cs typeface="Trebuchet MS"/>
              </a:rPr>
              <a:t>из </a:t>
            </a:r>
            <a:r>
              <a:rPr sz="1600" spc="-525" dirty="0">
                <a:latin typeface="Acrom" panose="00000500000000000000" pitchFamily="50" charset="-52"/>
                <a:cs typeface="Trebuchet MS"/>
              </a:rPr>
              <a:t> </a:t>
            </a:r>
            <a:r>
              <a:rPr sz="1600" spc="-30" dirty="0">
                <a:latin typeface="Acrom" panose="00000500000000000000" pitchFamily="50" charset="-52"/>
                <a:cs typeface="Trebuchet MS"/>
              </a:rPr>
              <a:t>51 </a:t>
            </a:r>
            <a:r>
              <a:rPr sz="1600" spc="165" dirty="0">
                <a:latin typeface="Acrom" panose="00000500000000000000" pitchFamily="50" charset="-52"/>
                <a:cs typeface="Trebuchet MS"/>
              </a:rPr>
              <a:t>региона </a:t>
            </a:r>
            <a:r>
              <a:rPr sz="1600" spc="320" dirty="0">
                <a:latin typeface="Acrom" panose="00000500000000000000" pitchFamily="50" charset="-52"/>
                <a:cs typeface="Trebuchet MS"/>
              </a:rPr>
              <a:t>РФ, </a:t>
            </a:r>
            <a:r>
              <a:rPr lang="en-US" sz="1600" spc="320" dirty="0" smtClean="0">
                <a:latin typeface="Acrom" panose="00000500000000000000" pitchFamily="50" charset="-52"/>
                <a:cs typeface="Trebuchet MS"/>
              </a:rPr>
              <a:t/>
            </a:r>
            <a:br>
              <a:rPr lang="en-US" sz="1600" spc="320" dirty="0" smtClean="0">
                <a:latin typeface="Acrom" panose="00000500000000000000" pitchFamily="50" charset="-52"/>
                <a:cs typeface="Trebuchet MS"/>
              </a:rPr>
            </a:br>
            <a:r>
              <a:rPr sz="1600" spc="150" dirty="0" err="1" smtClean="0">
                <a:latin typeface="Acrom" panose="00000500000000000000" pitchFamily="50" charset="-52"/>
                <a:cs typeface="Trebuchet MS"/>
              </a:rPr>
              <a:t>из</a:t>
            </a:r>
            <a:r>
              <a:rPr sz="1600" spc="155" dirty="0" smtClean="0">
                <a:latin typeface="Acrom" panose="00000500000000000000" pitchFamily="50" charset="-52"/>
                <a:cs typeface="Trebuchet MS"/>
              </a:rPr>
              <a:t> </a:t>
            </a:r>
            <a:r>
              <a:rPr sz="1600" spc="190" dirty="0" err="1" smtClean="0">
                <a:latin typeface="Acrom" panose="00000500000000000000" pitchFamily="50" charset="-52"/>
                <a:cs typeface="Trebuchet MS"/>
              </a:rPr>
              <a:t>Казахстан</a:t>
            </a:r>
            <a:r>
              <a:rPr lang="ru-RU" sz="1600" spc="190" dirty="0" smtClean="0">
                <a:latin typeface="Acrom" panose="00000500000000000000" pitchFamily="50" charset="-52"/>
                <a:cs typeface="Trebuchet MS"/>
              </a:rPr>
              <a:t>а,</a:t>
            </a:r>
            <a:r>
              <a:rPr sz="1600" spc="114" dirty="0" smtClean="0">
                <a:latin typeface="Acrom" panose="00000500000000000000" pitchFamily="50" charset="-52"/>
                <a:cs typeface="Trebuchet MS"/>
              </a:rPr>
              <a:t> </a:t>
            </a:r>
            <a:r>
              <a:rPr sz="1600" spc="130" dirty="0" err="1" smtClean="0">
                <a:latin typeface="Acrom" panose="00000500000000000000" pitchFamily="50" charset="-52"/>
                <a:cs typeface="Trebuchet MS"/>
              </a:rPr>
              <a:t>Кыргызстан</a:t>
            </a:r>
            <a:r>
              <a:rPr lang="ru-RU" sz="1600" spc="130" dirty="0" smtClean="0">
                <a:latin typeface="Acrom" panose="00000500000000000000" pitchFamily="50" charset="-52"/>
                <a:cs typeface="Trebuchet MS"/>
              </a:rPr>
              <a:t>а</a:t>
            </a:r>
            <a:r>
              <a:rPr sz="1600" spc="130" dirty="0" smtClean="0">
                <a:latin typeface="Acrom" panose="00000500000000000000" pitchFamily="50" charset="-52"/>
                <a:cs typeface="Trebuchet MS"/>
              </a:rPr>
              <a:t>,</a:t>
            </a:r>
            <a:r>
              <a:rPr sz="1600" spc="40" dirty="0" smtClean="0">
                <a:latin typeface="Acrom" panose="00000500000000000000" pitchFamily="50" charset="-52"/>
                <a:cs typeface="Trebuchet MS"/>
              </a:rPr>
              <a:t> </a:t>
            </a:r>
            <a:r>
              <a:rPr sz="1600" spc="170" dirty="0">
                <a:latin typeface="Acrom" panose="00000500000000000000" pitchFamily="50" charset="-52"/>
                <a:cs typeface="Trebuchet MS"/>
              </a:rPr>
              <a:t>Узбекистана</a:t>
            </a:r>
            <a:r>
              <a:rPr sz="1600" spc="30" dirty="0">
                <a:latin typeface="Acrom" panose="00000500000000000000" pitchFamily="50" charset="-52"/>
                <a:cs typeface="Trebuchet MS"/>
              </a:rPr>
              <a:t> </a:t>
            </a:r>
            <a:r>
              <a:rPr sz="1600" spc="114" dirty="0">
                <a:latin typeface="Acrom" panose="00000500000000000000" pitchFamily="50" charset="-52"/>
                <a:cs typeface="Trebuchet MS"/>
              </a:rPr>
              <a:t>и</a:t>
            </a:r>
            <a:r>
              <a:rPr sz="1600" spc="15" dirty="0">
                <a:latin typeface="Acrom" panose="00000500000000000000" pitchFamily="50" charset="-52"/>
                <a:cs typeface="Trebuchet MS"/>
              </a:rPr>
              <a:t> </a:t>
            </a:r>
            <a:r>
              <a:rPr sz="1600" spc="200" dirty="0">
                <a:latin typeface="Acrom" panose="00000500000000000000" pitchFamily="50" charset="-52"/>
                <a:cs typeface="Trebuchet MS"/>
              </a:rPr>
              <a:t>КНР</a:t>
            </a:r>
            <a:endParaRPr sz="1600" dirty="0">
              <a:latin typeface="Acrom" panose="00000500000000000000" pitchFamily="50" charset="-52"/>
              <a:cs typeface="Trebuchet MS"/>
            </a:endParaRPr>
          </a:p>
        </p:txBody>
      </p:sp>
      <p:sp>
        <p:nvSpPr>
          <p:cNvPr id="29" name="object 4">
            <a:extLst>
              <a:ext uri="{FF2B5EF4-FFF2-40B4-BE49-F238E27FC236}">
                <a16:creationId xmlns:a16="http://schemas.microsoft.com/office/drawing/2014/main" id="{96511FC9-8637-44AC-A625-84BB7946E9EB}"/>
              </a:ext>
            </a:extLst>
          </p:cNvPr>
          <p:cNvSpPr txBox="1"/>
          <p:nvPr/>
        </p:nvSpPr>
        <p:spPr>
          <a:xfrm>
            <a:off x="1238756" y="2528328"/>
            <a:ext cx="147383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55" dirty="0">
                <a:latin typeface="Trebuchet MS"/>
                <a:cs typeface="Trebuchet MS"/>
              </a:rPr>
              <a:t>9</a:t>
            </a:r>
            <a:r>
              <a:rPr sz="1600" b="1" spc="-5" dirty="0">
                <a:latin typeface="Trebuchet MS"/>
                <a:cs typeface="Trebuchet MS"/>
              </a:rPr>
              <a:t> </a:t>
            </a:r>
            <a:r>
              <a:rPr sz="1600" b="1" spc="80" dirty="0">
                <a:latin typeface="Trebuchet MS"/>
                <a:cs typeface="Trebuchet MS"/>
              </a:rPr>
              <a:t>классов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114" dirty="0">
                <a:latin typeface="Trebuchet MS"/>
                <a:cs typeface="Trebuchet MS"/>
              </a:rPr>
              <a:t>297</a:t>
            </a:r>
            <a:r>
              <a:rPr sz="1600" spc="-35" dirty="0">
                <a:latin typeface="Trebuchet MS"/>
                <a:cs typeface="Trebuchet MS"/>
              </a:rPr>
              <a:t> </a:t>
            </a:r>
            <a:r>
              <a:rPr sz="1600" spc="145" dirty="0">
                <a:latin typeface="Trebuchet MS"/>
                <a:cs typeface="Trebuchet MS"/>
              </a:rPr>
              <a:t>учеников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0" name="object 5">
            <a:extLst>
              <a:ext uri="{FF2B5EF4-FFF2-40B4-BE49-F238E27FC236}">
                <a16:creationId xmlns:a16="http://schemas.microsoft.com/office/drawing/2014/main" id="{7B67D1B1-FBBA-4348-BD05-2CFCF76C39E6}"/>
              </a:ext>
            </a:extLst>
          </p:cNvPr>
          <p:cNvSpPr txBox="1"/>
          <p:nvPr/>
        </p:nvSpPr>
        <p:spPr>
          <a:xfrm>
            <a:off x="1238756" y="3856671"/>
            <a:ext cx="13779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65" dirty="0">
                <a:latin typeface="Trebuchet MS"/>
                <a:cs typeface="Trebuchet MS"/>
              </a:rPr>
              <a:t>13</a:t>
            </a:r>
            <a:r>
              <a:rPr sz="1600" b="1" spc="5" dirty="0">
                <a:latin typeface="Trebuchet MS"/>
                <a:cs typeface="Trebuchet MS"/>
              </a:rPr>
              <a:t> </a:t>
            </a:r>
            <a:r>
              <a:rPr sz="1600" b="1" spc="80" dirty="0">
                <a:latin typeface="Trebuchet MS"/>
                <a:cs typeface="Trebuchet MS"/>
              </a:rPr>
              <a:t>классов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600" spc="175" dirty="0">
                <a:latin typeface="Trebuchet MS"/>
                <a:cs typeface="Trebuchet MS"/>
              </a:rPr>
              <a:t>363</a:t>
            </a:r>
            <a:r>
              <a:rPr sz="1600" spc="-35" dirty="0">
                <a:latin typeface="Trebuchet MS"/>
                <a:cs typeface="Trebuchet MS"/>
              </a:rPr>
              <a:t> </a:t>
            </a:r>
            <a:r>
              <a:rPr sz="1600" spc="155" dirty="0">
                <a:latin typeface="Trebuchet MS"/>
                <a:cs typeface="Trebuchet MS"/>
              </a:rPr>
              <a:t>ученика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1" name="object 6">
            <a:extLst>
              <a:ext uri="{FF2B5EF4-FFF2-40B4-BE49-F238E27FC236}">
                <a16:creationId xmlns:a16="http://schemas.microsoft.com/office/drawing/2014/main" id="{7E065578-C0A2-4973-9D3C-CD27BCD7CB54}"/>
              </a:ext>
            </a:extLst>
          </p:cNvPr>
          <p:cNvSpPr txBox="1"/>
          <p:nvPr/>
        </p:nvSpPr>
        <p:spPr>
          <a:xfrm>
            <a:off x="1239391" y="5184329"/>
            <a:ext cx="144018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95" dirty="0">
                <a:latin typeface="Trebuchet MS"/>
                <a:cs typeface="Trebuchet MS"/>
              </a:rPr>
              <a:t>5</a:t>
            </a:r>
            <a:r>
              <a:rPr sz="1600" b="1" spc="20" dirty="0">
                <a:latin typeface="Trebuchet MS"/>
                <a:cs typeface="Trebuchet MS"/>
              </a:rPr>
              <a:t> </a:t>
            </a:r>
            <a:r>
              <a:rPr sz="1600" b="1" spc="75" dirty="0">
                <a:latin typeface="Trebuchet MS"/>
                <a:cs typeface="Trebuchet MS"/>
              </a:rPr>
              <a:t>классов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600" spc="30" dirty="0">
                <a:latin typeface="Trebuchet MS"/>
                <a:cs typeface="Trebuchet MS"/>
              </a:rPr>
              <a:t>139</a:t>
            </a:r>
            <a:r>
              <a:rPr sz="1600" spc="-50" dirty="0">
                <a:latin typeface="Trebuchet MS"/>
                <a:cs typeface="Trebuchet MS"/>
              </a:rPr>
              <a:t> </a:t>
            </a:r>
            <a:r>
              <a:rPr sz="1600" spc="145" dirty="0">
                <a:latin typeface="Trebuchet MS"/>
                <a:cs typeface="Trebuchet MS"/>
              </a:rPr>
              <a:t>учеников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2" name="object 7">
            <a:extLst>
              <a:ext uri="{FF2B5EF4-FFF2-40B4-BE49-F238E27FC236}">
                <a16:creationId xmlns:a16="http://schemas.microsoft.com/office/drawing/2014/main" id="{E3736A34-C22E-4FA2-824A-ED3C2D777AD3}"/>
              </a:ext>
            </a:extLst>
          </p:cNvPr>
          <p:cNvSpPr/>
          <p:nvPr/>
        </p:nvSpPr>
        <p:spPr>
          <a:xfrm>
            <a:off x="262800" y="2394266"/>
            <a:ext cx="810260" cy="804545"/>
          </a:xfrm>
          <a:custGeom>
            <a:avLst/>
            <a:gdLst/>
            <a:ahLst/>
            <a:cxnLst/>
            <a:rect l="l" t="t" r="r" b="b"/>
            <a:pathLst>
              <a:path w="810260" h="804545">
                <a:moveTo>
                  <a:pt x="675601" y="0"/>
                </a:moveTo>
                <a:lnTo>
                  <a:pt x="134073" y="0"/>
                </a:lnTo>
                <a:lnTo>
                  <a:pt x="91693" y="6839"/>
                </a:lnTo>
                <a:lnTo>
                  <a:pt x="54888" y="25883"/>
                </a:lnTo>
                <a:lnTo>
                  <a:pt x="25866" y="54918"/>
                </a:lnTo>
                <a:lnTo>
                  <a:pt x="6834" y="91732"/>
                </a:lnTo>
                <a:lnTo>
                  <a:pt x="0" y="134112"/>
                </a:lnTo>
                <a:lnTo>
                  <a:pt x="0" y="670433"/>
                </a:lnTo>
                <a:lnTo>
                  <a:pt x="6834" y="712812"/>
                </a:lnTo>
                <a:lnTo>
                  <a:pt x="25866" y="749626"/>
                </a:lnTo>
                <a:lnTo>
                  <a:pt x="54888" y="778661"/>
                </a:lnTo>
                <a:lnTo>
                  <a:pt x="91693" y="797705"/>
                </a:lnTo>
                <a:lnTo>
                  <a:pt x="134073" y="804545"/>
                </a:lnTo>
                <a:lnTo>
                  <a:pt x="675601" y="804545"/>
                </a:lnTo>
                <a:lnTo>
                  <a:pt x="717982" y="797705"/>
                </a:lnTo>
                <a:lnTo>
                  <a:pt x="754787" y="778661"/>
                </a:lnTo>
                <a:lnTo>
                  <a:pt x="783809" y="749626"/>
                </a:lnTo>
                <a:lnTo>
                  <a:pt x="802841" y="712812"/>
                </a:lnTo>
                <a:lnTo>
                  <a:pt x="809675" y="670433"/>
                </a:lnTo>
                <a:lnTo>
                  <a:pt x="809675" y="134112"/>
                </a:lnTo>
                <a:lnTo>
                  <a:pt x="802841" y="91732"/>
                </a:lnTo>
                <a:lnTo>
                  <a:pt x="783809" y="54918"/>
                </a:lnTo>
                <a:lnTo>
                  <a:pt x="754787" y="25883"/>
                </a:lnTo>
                <a:lnTo>
                  <a:pt x="717982" y="6839"/>
                </a:lnTo>
                <a:lnTo>
                  <a:pt x="675601" y="0"/>
                </a:lnTo>
                <a:close/>
              </a:path>
            </a:pathLst>
          </a:custGeom>
          <a:solidFill>
            <a:srgbClr val="365F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8">
            <a:extLst>
              <a:ext uri="{FF2B5EF4-FFF2-40B4-BE49-F238E27FC236}">
                <a16:creationId xmlns:a16="http://schemas.microsoft.com/office/drawing/2014/main" id="{9F72B1C5-2539-4E3F-9D70-3BAE0117ECD8}"/>
              </a:ext>
            </a:extLst>
          </p:cNvPr>
          <p:cNvSpPr txBox="1"/>
          <p:nvPr/>
        </p:nvSpPr>
        <p:spPr>
          <a:xfrm>
            <a:off x="547496" y="2554541"/>
            <a:ext cx="2406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50" dirty="0">
                <a:solidFill>
                  <a:srgbClr val="FFFFFF"/>
                </a:solidFill>
                <a:latin typeface="Trebuchet MS"/>
                <a:cs typeface="Trebuchet MS"/>
              </a:rPr>
              <a:t>8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34" name="object 9">
            <a:extLst>
              <a:ext uri="{FF2B5EF4-FFF2-40B4-BE49-F238E27FC236}">
                <a16:creationId xmlns:a16="http://schemas.microsoft.com/office/drawing/2014/main" id="{F1C365A8-3AFE-46B3-922D-A5136E9BD36E}"/>
              </a:ext>
            </a:extLst>
          </p:cNvPr>
          <p:cNvSpPr/>
          <p:nvPr/>
        </p:nvSpPr>
        <p:spPr>
          <a:xfrm>
            <a:off x="262800" y="3721797"/>
            <a:ext cx="810260" cy="804545"/>
          </a:xfrm>
          <a:custGeom>
            <a:avLst/>
            <a:gdLst/>
            <a:ahLst/>
            <a:cxnLst/>
            <a:rect l="l" t="t" r="r" b="b"/>
            <a:pathLst>
              <a:path w="810260" h="804545">
                <a:moveTo>
                  <a:pt x="675601" y="0"/>
                </a:moveTo>
                <a:lnTo>
                  <a:pt x="134073" y="0"/>
                </a:lnTo>
                <a:lnTo>
                  <a:pt x="91693" y="6839"/>
                </a:lnTo>
                <a:lnTo>
                  <a:pt x="54888" y="25883"/>
                </a:lnTo>
                <a:lnTo>
                  <a:pt x="25866" y="54918"/>
                </a:lnTo>
                <a:lnTo>
                  <a:pt x="6834" y="91732"/>
                </a:lnTo>
                <a:lnTo>
                  <a:pt x="0" y="134112"/>
                </a:lnTo>
                <a:lnTo>
                  <a:pt x="0" y="670432"/>
                </a:lnTo>
                <a:lnTo>
                  <a:pt x="6834" y="712812"/>
                </a:lnTo>
                <a:lnTo>
                  <a:pt x="25866" y="749626"/>
                </a:lnTo>
                <a:lnTo>
                  <a:pt x="54888" y="778661"/>
                </a:lnTo>
                <a:lnTo>
                  <a:pt x="91693" y="797705"/>
                </a:lnTo>
                <a:lnTo>
                  <a:pt x="134073" y="804544"/>
                </a:lnTo>
                <a:lnTo>
                  <a:pt x="675601" y="804544"/>
                </a:lnTo>
                <a:lnTo>
                  <a:pt x="717982" y="797705"/>
                </a:lnTo>
                <a:lnTo>
                  <a:pt x="754787" y="778661"/>
                </a:lnTo>
                <a:lnTo>
                  <a:pt x="783809" y="749626"/>
                </a:lnTo>
                <a:lnTo>
                  <a:pt x="802841" y="712812"/>
                </a:lnTo>
                <a:lnTo>
                  <a:pt x="809675" y="670432"/>
                </a:lnTo>
                <a:lnTo>
                  <a:pt x="809675" y="134112"/>
                </a:lnTo>
                <a:lnTo>
                  <a:pt x="802841" y="91732"/>
                </a:lnTo>
                <a:lnTo>
                  <a:pt x="783809" y="54918"/>
                </a:lnTo>
                <a:lnTo>
                  <a:pt x="754787" y="25883"/>
                </a:lnTo>
                <a:lnTo>
                  <a:pt x="717982" y="6839"/>
                </a:lnTo>
                <a:lnTo>
                  <a:pt x="675601" y="0"/>
                </a:lnTo>
                <a:close/>
              </a:path>
            </a:pathLst>
          </a:custGeom>
          <a:solidFill>
            <a:srgbClr val="365F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10">
            <a:extLst>
              <a:ext uri="{FF2B5EF4-FFF2-40B4-BE49-F238E27FC236}">
                <a16:creationId xmlns:a16="http://schemas.microsoft.com/office/drawing/2014/main" id="{23AD1C86-CCB5-481F-8E7F-6C4040C1EF50}"/>
              </a:ext>
            </a:extLst>
          </p:cNvPr>
          <p:cNvSpPr txBox="1"/>
          <p:nvPr/>
        </p:nvSpPr>
        <p:spPr>
          <a:xfrm>
            <a:off x="544143" y="3881894"/>
            <a:ext cx="24637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95" dirty="0">
                <a:solidFill>
                  <a:srgbClr val="FFFFFF"/>
                </a:solidFill>
                <a:latin typeface="Trebuchet MS"/>
                <a:cs typeface="Trebuchet MS"/>
              </a:rPr>
              <a:t>9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36" name="object 11">
            <a:extLst>
              <a:ext uri="{FF2B5EF4-FFF2-40B4-BE49-F238E27FC236}">
                <a16:creationId xmlns:a16="http://schemas.microsoft.com/office/drawing/2014/main" id="{2482038C-B963-43E5-B01F-7E301CE6F0FA}"/>
              </a:ext>
            </a:extLst>
          </p:cNvPr>
          <p:cNvSpPr/>
          <p:nvPr/>
        </p:nvSpPr>
        <p:spPr>
          <a:xfrm>
            <a:off x="262800" y="5049328"/>
            <a:ext cx="810260" cy="804545"/>
          </a:xfrm>
          <a:custGeom>
            <a:avLst/>
            <a:gdLst/>
            <a:ahLst/>
            <a:cxnLst/>
            <a:rect l="l" t="t" r="r" b="b"/>
            <a:pathLst>
              <a:path w="810260" h="804545">
                <a:moveTo>
                  <a:pt x="675601" y="0"/>
                </a:moveTo>
                <a:lnTo>
                  <a:pt x="134073" y="0"/>
                </a:lnTo>
                <a:lnTo>
                  <a:pt x="91693" y="6839"/>
                </a:lnTo>
                <a:lnTo>
                  <a:pt x="54888" y="25883"/>
                </a:lnTo>
                <a:lnTo>
                  <a:pt x="25866" y="54918"/>
                </a:lnTo>
                <a:lnTo>
                  <a:pt x="6834" y="91732"/>
                </a:lnTo>
                <a:lnTo>
                  <a:pt x="0" y="134111"/>
                </a:lnTo>
                <a:lnTo>
                  <a:pt x="0" y="670407"/>
                </a:lnTo>
                <a:lnTo>
                  <a:pt x="6834" y="712789"/>
                </a:lnTo>
                <a:lnTo>
                  <a:pt x="25866" y="749597"/>
                </a:lnTo>
                <a:lnTo>
                  <a:pt x="54888" y="778623"/>
                </a:lnTo>
                <a:lnTo>
                  <a:pt x="91693" y="797658"/>
                </a:lnTo>
                <a:lnTo>
                  <a:pt x="134073" y="804494"/>
                </a:lnTo>
                <a:lnTo>
                  <a:pt x="675601" y="804494"/>
                </a:lnTo>
                <a:lnTo>
                  <a:pt x="717982" y="797658"/>
                </a:lnTo>
                <a:lnTo>
                  <a:pt x="754787" y="778623"/>
                </a:lnTo>
                <a:lnTo>
                  <a:pt x="783809" y="749597"/>
                </a:lnTo>
                <a:lnTo>
                  <a:pt x="802841" y="712789"/>
                </a:lnTo>
                <a:lnTo>
                  <a:pt x="809675" y="670407"/>
                </a:lnTo>
                <a:lnTo>
                  <a:pt x="809675" y="134111"/>
                </a:lnTo>
                <a:lnTo>
                  <a:pt x="802841" y="91732"/>
                </a:lnTo>
                <a:lnTo>
                  <a:pt x="783809" y="54918"/>
                </a:lnTo>
                <a:lnTo>
                  <a:pt x="754787" y="25883"/>
                </a:lnTo>
                <a:lnTo>
                  <a:pt x="717982" y="6839"/>
                </a:lnTo>
                <a:lnTo>
                  <a:pt x="675601" y="0"/>
                </a:lnTo>
                <a:close/>
              </a:path>
            </a:pathLst>
          </a:custGeom>
          <a:solidFill>
            <a:srgbClr val="365F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12">
            <a:extLst>
              <a:ext uri="{FF2B5EF4-FFF2-40B4-BE49-F238E27FC236}">
                <a16:creationId xmlns:a16="http://schemas.microsoft.com/office/drawing/2014/main" id="{6B3065B1-109A-4DF1-B1E2-60CF45052D29}"/>
              </a:ext>
            </a:extLst>
          </p:cNvPr>
          <p:cNvSpPr txBox="1"/>
          <p:nvPr/>
        </p:nvSpPr>
        <p:spPr>
          <a:xfrm>
            <a:off x="429843" y="5210238"/>
            <a:ext cx="4743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120" dirty="0">
                <a:solidFill>
                  <a:srgbClr val="FFFFFF"/>
                </a:solidFill>
                <a:latin typeface="Trebuchet MS"/>
                <a:cs typeface="Trebuchet MS"/>
              </a:rPr>
              <a:t>10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38" name="object 13">
            <a:extLst>
              <a:ext uri="{FF2B5EF4-FFF2-40B4-BE49-F238E27FC236}">
                <a16:creationId xmlns:a16="http://schemas.microsoft.com/office/drawing/2014/main" id="{B1426FFD-E492-47A7-B766-96B9DF9B4881}"/>
              </a:ext>
            </a:extLst>
          </p:cNvPr>
          <p:cNvSpPr txBox="1"/>
          <p:nvPr/>
        </p:nvSpPr>
        <p:spPr>
          <a:xfrm>
            <a:off x="2929761" y="3856671"/>
            <a:ext cx="157226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85" dirty="0">
                <a:latin typeface="Trebuchet MS"/>
                <a:cs typeface="Trebuchet MS"/>
              </a:rPr>
              <a:t>физ-мат</a:t>
            </a:r>
            <a:r>
              <a:rPr sz="1600" b="1" spc="-15" dirty="0">
                <a:latin typeface="Trebuchet MS"/>
                <a:cs typeface="Trebuchet MS"/>
              </a:rPr>
              <a:t> </a:t>
            </a:r>
            <a:r>
              <a:rPr sz="1600" spc="204" dirty="0">
                <a:latin typeface="Trebuchet MS"/>
                <a:cs typeface="Trebuchet MS"/>
              </a:rPr>
              <a:t>–</a:t>
            </a:r>
            <a:r>
              <a:rPr sz="1600" spc="-5" dirty="0">
                <a:latin typeface="Trebuchet MS"/>
                <a:cs typeface="Trebuchet MS"/>
              </a:rPr>
              <a:t> </a:t>
            </a:r>
            <a:r>
              <a:rPr sz="1600" spc="275" dirty="0">
                <a:latin typeface="Trebuchet MS"/>
                <a:cs typeface="Trebuchet MS"/>
              </a:rPr>
              <a:t>250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600" b="1" spc="35" dirty="0">
                <a:latin typeface="Trebuchet MS"/>
                <a:cs typeface="Trebuchet MS"/>
              </a:rPr>
              <a:t>хим-био</a:t>
            </a:r>
            <a:r>
              <a:rPr sz="1600" b="1" spc="20" dirty="0">
                <a:latin typeface="Trebuchet MS"/>
                <a:cs typeface="Trebuchet MS"/>
              </a:rPr>
              <a:t> </a:t>
            </a:r>
            <a:r>
              <a:rPr sz="1600" spc="204" dirty="0">
                <a:latin typeface="Trebuchet MS"/>
                <a:cs typeface="Trebuchet MS"/>
              </a:rPr>
              <a:t>–</a:t>
            </a:r>
            <a:r>
              <a:rPr sz="1600" spc="5" dirty="0">
                <a:latin typeface="Trebuchet MS"/>
                <a:cs typeface="Trebuchet MS"/>
              </a:rPr>
              <a:t> </a:t>
            </a:r>
            <a:r>
              <a:rPr sz="1600" spc="-105" dirty="0">
                <a:latin typeface="Trebuchet MS"/>
                <a:cs typeface="Trebuchet MS"/>
              </a:rPr>
              <a:t>113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9" name="object 14">
            <a:extLst>
              <a:ext uri="{FF2B5EF4-FFF2-40B4-BE49-F238E27FC236}">
                <a16:creationId xmlns:a16="http://schemas.microsoft.com/office/drawing/2014/main" id="{34418206-EDDD-4917-8D03-948CDBE5F3D1}"/>
              </a:ext>
            </a:extLst>
          </p:cNvPr>
          <p:cNvSpPr txBox="1"/>
          <p:nvPr/>
        </p:nvSpPr>
        <p:spPr>
          <a:xfrm>
            <a:off x="2929761" y="5184329"/>
            <a:ext cx="139954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85" dirty="0">
                <a:latin typeface="Trebuchet MS"/>
                <a:cs typeface="Trebuchet MS"/>
              </a:rPr>
              <a:t>физ-мат</a:t>
            </a:r>
            <a:r>
              <a:rPr sz="1600" b="1" spc="-15" dirty="0">
                <a:latin typeface="Trebuchet MS"/>
                <a:cs typeface="Trebuchet MS"/>
              </a:rPr>
              <a:t> </a:t>
            </a:r>
            <a:r>
              <a:rPr sz="1600" spc="204" dirty="0">
                <a:latin typeface="Trebuchet MS"/>
                <a:cs typeface="Trebuchet MS"/>
              </a:rPr>
              <a:t>–</a:t>
            </a:r>
            <a:r>
              <a:rPr sz="1600" spc="-10" dirty="0">
                <a:latin typeface="Trebuchet MS"/>
                <a:cs typeface="Trebuchet MS"/>
              </a:rPr>
              <a:t> </a:t>
            </a:r>
            <a:r>
              <a:rPr sz="1600" spc="160" dirty="0">
                <a:latin typeface="Trebuchet MS"/>
                <a:cs typeface="Trebuchet MS"/>
              </a:rPr>
              <a:t>92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600" b="1" spc="35" dirty="0">
                <a:latin typeface="Trebuchet MS"/>
                <a:cs typeface="Trebuchet MS"/>
              </a:rPr>
              <a:t>хим-био</a:t>
            </a:r>
            <a:r>
              <a:rPr sz="1600" b="1" spc="20" dirty="0">
                <a:latin typeface="Trebuchet MS"/>
                <a:cs typeface="Trebuchet MS"/>
              </a:rPr>
              <a:t> </a:t>
            </a:r>
            <a:r>
              <a:rPr sz="1600" spc="204" dirty="0">
                <a:latin typeface="Trebuchet MS"/>
                <a:cs typeface="Trebuchet MS"/>
              </a:rPr>
              <a:t>–</a:t>
            </a:r>
            <a:r>
              <a:rPr sz="1600" spc="5" dirty="0">
                <a:latin typeface="Trebuchet MS"/>
                <a:cs typeface="Trebuchet MS"/>
              </a:rPr>
              <a:t> </a:t>
            </a:r>
            <a:r>
              <a:rPr sz="1600" spc="95" dirty="0">
                <a:latin typeface="Trebuchet MS"/>
                <a:cs typeface="Trebuchet MS"/>
              </a:rPr>
              <a:t>47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0" name="object 2">
            <a:extLst>
              <a:ext uri="{FF2B5EF4-FFF2-40B4-BE49-F238E27FC236}">
                <a16:creationId xmlns:a16="http://schemas.microsoft.com/office/drawing/2014/main" id="{EB91DC6C-9A28-4777-81DD-A793D67607BE}"/>
              </a:ext>
            </a:extLst>
          </p:cNvPr>
          <p:cNvSpPr txBox="1"/>
          <p:nvPr/>
        </p:nvSpPr>
        <p:spPr>
          <a:xfrm>
            <a:off x="5042619" y="5602013"/>
            <a:ext cx="6853555" cy="1016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0" spc="680" dirty="0">
                <a:solidFill>
                  <a:srgbClr val="465F40"/>
                </a:solidFill>
                <a:latin typeface="Trebuchet MS"/>
                <a:cs typeface="Trebuchet MS"/>
              </a:rPr>
              <a:t>292</a:t>
            </a:r>
            <a:r>
              <a:rPr sz="6500" spc="120" dirty="0">
                <a:solidFill>
                  <a:srgbClr val="465F40"/>
                </a:solidFill>
                <a:latin typeface="Trebuchet MS"/>
                <a:cs typeface="Trebuchet MS"/>
              </a:rPr>
              <a:t> </a:t>
            </a:r>
            <a:r>
              <a:rPr sz="1800" spc="170" dirty="0">
                <a:solidFill>
                  <a:srgbClr val="465F40"/>
                </a:solidFill>
                <a:latin typeface="Trebuchet MS"/>
                <a:cs typeface="Trebuchet MS"/>
              </a:rPr>
              <a:t>УЧАСТНИКА</a:t>
            </a:r>
            <a:r>
              <a:rPr sz="1800" spc="15" dirty="0">
                <a:solidFill>
                  <a:srgbClr val="465F40"/>
                </a:solidFill>
                <a:latin typeface="Trebuchet MS"/>
                <a:cs typeface="Trebuchet MS"/>
              </a:rPr>
              <a:t> </a:t>
            </a:r>
            <a:r>
              <a:rPr sz="1800" spc="175" dirty="0">
                <a:solidFill>
                  <a:srgbClr val="465F40"/>
                </a:solidFill>
                <a:latin typeface="Trebuchet MS"/>
                <a:cs typeface="Trebuchet MS"/>
              </a:rPr>
              <a:t>ЛШ</a:t>
            </a:r>
            <a:r>
              <a:rPr sz="1800" spc="35" dirty="0">
                <a:solidFill>
                  <a:srgbClr val="465F40"/>
                </a:solidFill>
                <a:latin typeface="Trebuchet MS"/>
                <a:cs typeface="Trebuchet MS"/>
              </a:rPr>
              <a:t> </a:t>
            </a:r>
            <a:r>
              <a:rPr sz="1800" spc="180" dirty="0">
                <a:solidFill>
                  <a:srgbClr val="465F40"/>
                </a:solidFill>
                <a:latin typeface="Trebuchet MS"/>
                <a:cs typeface="Trebuchet MS"/>
              </a:rPr>
              <a:t>ЗАЧИСЛЕНО</a:t>
            </a:r>
            <a:r>
              <a:rPr sz="1800" spc="35" dirty="0">
                <a:solidFill>
                  <a:srgbClr val="465F40"/>
                </a:solidFill>
                <a:latin typeface="Trebuchet MS"/>
                <a:cs typeface="Trebuchet MS"/>
              </a:rPr>
              <a:t> </a:t>
            </a:r>
            <a:r>
              <a:rPr sz="1800" spc="220" dirty="0">
                <a:solidFill>
                  <a:srgbClr val="465F40"/>
                </a:solidFill>
                <a:latin typeface="Trebuchet MS"/>
                <a:cs typeface="Trebuchet MS"/>
              </a:rPr>
              <a:t>В</a:t>
            </a:r>
            <a:r>
              <a:rPr sz="1800" spc="30" dirty="0">
                <a:solidFill>
                  <a:srgbClr val="465F40"/>
                </a:solidFill>
                <a:latin typeface="Trebuchet MS"/>
                <a:cs typeface="Trebuchet MS"/>
              </a:rPr>
              <a:t> </a:t>
            </a:r>
            <a:r>
              <a:rPr sz="1800" spc="225" dirty="0">
                <a:solidFill>
                  <a:srgbClr val="465F40"/>
                </a:solidFill>
                <a:latin typeface="Trebuchet MS"/>
                <a:cs typeface="Trebuchet MS"/>
              </a:rPr>
              <a:t>СУНЦ</a:t>
            </a:r>
            <a:r>
              <a:rPr sz="1800" spc="20" dirty="0">
                <a:solidFill>
                  <a:srgbClr val="465F40"/>
                </a:solidFill>
                <a:latin typeface="Trebuchet MS"/>
                <a:cs typeface="Trebuchet MS"/>
              </a:rPr>
              <a:t> </a:t>
            </a:r>
            <a:r>
              <a:rPr sz="1800" spc="170" dirty="0">
                <a:solidFill>
                  <a:srgbClr val="465F40"/>
                </a:solidFill>
                <a:latin typeface="Trebuchet MS"/>
                <a:cs typeface="Trebuchet MS"/>
              </a:rPr>
              <a:t>НГУ</a:t>
            </a:r>
            <a:endParaRPr sz="1800" dirty="0">
              <a:latin typeface="Trebuchet MS"/>
              <a:cs typeface="Trebuchet MS"/>
            </a:endParaRP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970E308C-EB60-47AB-8704-5A3CECECCC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920" y="88881"/>
            <a:ext cx="2470080" cy="122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565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07F5EC-F0F4-125F-5B62-5AB9F7B75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1207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36603B"/>
                </a:solidFill>
                <a:latin typeface="Acrom" panose="00000500000000000000" pitchFamily="50" charset="-52"/>
              </a:rPr>
              <a:t>Распределение баллов </a:t>
            </a:r>
            <a:r>
              <a:rPr lang="ru-RU" sz="2800" b="1" dirty="0" smtClean="0">
                <a:solidFill>
                  <a:srgbClr val="36603B"/>
                </a:solidFill>
                <a:latin typeface="Acrom" panose="00000500000000000000" pitchFamily="50" charset="-52"/>
              </a:rPr>
              <a:t>ЕГЭ в </a:t>
            </a:r>
            <a:r>
              <a:rPr lang="ru-RU" sz="2800" b="1" dirty="0">
                <a:solidFill>
                  <a:srgbClr val="36603B"/>
                </a:solidFill>
                <a:latin typeface="Acrom" panose="00000500000000000000" pitchFamily="50" charset="-52"/>
              </a:rPr>
              <a:t>2024 </a:t>
            </a:r>
            <a:r>
              <a:rPr lang="ru-RU" sz="2800" b="1" dirty="0" smtClean="0">
                <a:solidFill>
                  <a:srgbClr val="36603B"/>
                </a:solidFill>
                <a:latin typeface="Acrom" panose="00000500000000000000" pitchFamily="50" charset="-52"/>
              </a:rPr>
              <a:t>году</a:t>
            </a:r>
            <a:endParaRPr lang="ru-RU" sz="2800" b="1" dirty="0">
              <a:solidFill>
                <a:srgbClr val="36603B"/>
              </a:solidFill>
              <a:latin typeface="Acrom" panose="00000500000000000000" pitchFamily="50" charset="-52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7D8FA111-A6D2-7D9D-05C3-A17D4635B8C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67388" y="817223"/>
          <a:ext cx="3305092" cy="1601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id="{E5F31F2E-4BDB-A634-A913-A5F59280BF31}"/>
              </a:ext>
            </a:extLst>
          </p:cNvPr>
          <p:cNvSpPr txBox="1"/>
          <p:nvPr/>
        </p:nvSpPr>
        <p:spPr>
          <a:xfrm>
            <a:off x="567388" y="2561712"/>
            <a:ext cx="3096344" cy="101643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Русский язык: </a:t>
            </a:r>
          </a:p>
          <a:p>
            <a:r>
              <a:rPr lang="ru-RU" sz="1400" dirty="0"/>
              <a:t>Сдавало 239 выпускников,</a:t>
            </a:r>
          </a:p>
          <a:p>
            <a:r>
              <a:rPr lang="ru-RU" sz="1400" dirty="0"/>
              <a:t>23% набрали</a:t>
            </a:r>
            <a:r>
              <a:rPr lang="ru-RU" sz="1400" baseline="0" dirty="0"/>
              <a:t> более 90 баллов</a:t>
            </a:r>
          </a:p>
          <a:p>
            <a:r>
              <a:rPr lang="ru-RU" sz="1400" baseline="0" dirty="0"/>
              <a:t>2% набрали менее 60 баллов</a:t>
            </a:r>
            <a:endParaRPr lang="ru-RU" sz="1100" dirty="0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DE2C05B4-B30E-0FA0-71AA-CB61B2E7F60F}"/>
              </a:ext>
            </a:extLst>
          </p:cNvPr>
          <p:cNvSpPr txBox="1"/>
          <p:nvPr/>
        </p:nvSpPr>
        <p:spPr>
          <a:xfrm>
            <a:off x="4370682" y="2583409"/>
            <a:ext cx="3096344" cy="100927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Математика профильная: </a:t>
            </a:r>
          </a:p>
          <a:p>
            <a:r>
              <a:rPr lang="ru-RU" sz="1400" dirty="0"/>
              <a:t>Сдавало 225 выпускников,</a:t>
            </a:r>
          </a:p>
          <a:p>
            <a:r>
              <a:rPr lang="ru-RU" sz="1400" dirty="0"/>
              <a:t>68% набрали</a:t>
            </a:r>
            <a:r>
              <a:rPr lang="ru-RU" sz="1400" baseline="0" dirty="0"/>
              <a:t> более 90 баллов</a:t>
            </a:r>
          </a:p>
          <a:p>
            <a:r>
              <a:rPr lang="ru-RU" sz="1400" baseline="0" dirty="0"/>
              <a:t>2% набрали менее 60 баллов</a:t>
            </a:r>
          </a:p>
          <a:p>
            <a:endParaRPr lang="ru-RU" sz="1100" dirty="0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0DEA7D01-9A30-BD04-3292-E44A2157CBC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371736" y="823804"/>
          <a:ext cx="3305091" cy="1622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929D4F1B-435E-256C-65BF-F708998FAFF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176083" y="817223"/>
          <a:ext cx="3473552" cy="1635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1">
            <a:extLst>
              <a:ext uri="{FF2B5EF4-FFF2-40B4-BE49-F238E27FC236}">
                <a16:creationId xmlns:a16="http://schemas.microsoft.com/office/drawing/2014/main" id="{862A29E3-1CCD-60B5-4898-F33F0EFD6464}"/>
              </a:ext>
            </a:extLst>
          </p:cNvPr>
          <p:cNvSpPr txBox="1"/>
          <p:nvPr/>
        </p:nvSpPr>
        <p:spPr>
          <a:xfrm>
            <a:off x="8173976" y="2589321"/>
            <a:ext cx="3600400" cy="98882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Физика: </a:t>
            </a:r>
          </a:p>
          <a:p>
            <a:r>
              <a:rPr lang="ru-RU" sz="1400" dirty="0"/>
              <a:t>Сдавало 116 выпускников (49% от выпуска),</a:t>
            </a:r>
          </a:p>
          <a:p>
            <a:r>
              <a:rPr lang="ru-RU" sz="1400" dirty="0"/>
              <a:t>68% набрали</a:t>
            </a:r>
            <a:r>
              <a:rPr lang="ru-RU" sz="1400" baseline="0" dirty="0"/>
              <a:t> более 90 баллов</a:t>
            </a:r>
          </a:p>
          <a:p>
            <a:r>
              <a:rPr lang="ru-RU" sz="1400" baseline="0" dirty="0"/>
              <a:t>2% набрали менее 60 баллов</a:t>
            </a:r>
          </a:p>
          <a:p>
            <a:endParaRPr lang="ru-RU" sz="1100" dirty="0"/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4AF5023E-F135-DE74-F288-5F7106179B5B}"/>
              </a:ext>
            </a:extLst>
          </p:cNvPr>
          <p:cNvSpPr txBox="1"/>
          <p:nvPr/>
        </p:nvSpPr>
        <p:spPr>
          <a:xfrm>
            <a:off x="567388" y="5460748"/>
            <a:ext cx="3096344" cy="685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Химия: </a:t>
            </a:r>
          </a:p>
          <a:p>
            <a:r>
              <a:rPr lang="ru-RU" sz="1400" dirty="0"/>
              <a:t>Сдавало 57 выпускников,</a:t>
            </a:r>
          </a:p>
          <a:p>
            <a:r>
              <a:rPr lang="ru-RU" sz="1400" dirty="0"/>
              <a:t>51% набрали</a:t>
            </a:r>
            <a:r>
              <a:rPr lang="ru-RU" sz="1400" baseline="0" dirty="0"/>
              <a:t> более 90 баллов</a:t>
            </a:r>
          </a:p>
          <a:p>
            <a:r>
              <a:rPr lang="ru-RU" sz="1400" baseline="0" dirty="0"/>
              <a:t>7% набрали менее 60 баллов</a:t>
            </a:r>
          </a:p>
          <a:p>
            <a:endParaRPr lang="ru-RU" sz="1100" dirty="0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F9B5E7C4-20C3-BF75-D391-D364B954B6A6}"/>
              </a:ext>
            </a:extLst>
          </p:cNvPr>
          <p:cNvSpPr txBox="1"/>
          <p:nvPr/>
        </p:nvSpPr>
        <p:spPr>
          <a:xfrm>
            <a:off x="4430934" y="5469107"/>
            <a:ext cx="3096344" cy="685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Биология: </a:t>
            </a:r>
          </a:p>
          <a:p>
            <a:r>
              <a:rPr lang="ru-RU" sz="1400" dirty="0"/>
              <a:t>Сдавали 41 выпускник,</a:t>
            </a:r>
          </a:p>
          <a:p>
            <a:r>
              <a:rPr lang="ru-RU" sz="1400" dirty="0"/>
              <a:t>31% набрали</a:t>
            </a:r>
            <a:r>
              <a:rPr lang="ru-RU" sz="1400" baseline="0" dirty="0"/>
              <a:t> более 90 баллов</a:t>
            </a:r>
          </a:p>
          <a:p>
            <a:r>
              <a:rPr lang="ru-RU" sz="1400" baseline="0" dirty="0"/>
              <a:t>7% набрали менее 60 баллов</a:t>
            </a:r>
          </a:p>
          <a:p>
            <a:endParaRPr lang="ru-RU" sz="1100" dirty="0"/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AEA93DDC-98D7-DD4B-0CB3-199F1E059F3C}"/>
              </a:ext>
            </a:extLst>
          </p:cNvPr>
          <p:cNvSpPr txBox="1"/>
          <p:nvPr/>
        </p:nvSpPr>
        <p:spPr>
          <a:xfrm>
            <a:off x="8173976" y="5486431"/>
            <a:ext cx="3096344" cy="685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Информатика: </a:t>
            </a:r>
          </a:p>
          <a:p>
            <a:r>
              <a:rPr lang="ru-RU" sz="1400" dirty="0"/>
              <a:t>Сдавало 84 выпускника,</a:t>
            </a:r>
          </a:p>
          <a:p>
            <a:r>
              <a:rPr lang="ru-RU" sz="1400" dirty="0"/>
              <a:t>19% набрали</a:t>
            </a:r>
            <a:r>
              <a:rPr lang="ru-RU" sz="1400" baseline="0" dirty="0"/>
              <a:t> более 90 баллов</a:t>
            </a:r>
          </a:p>
          <a:p>
            <a:r>
              <a:rPr lang="ru-RU" sz="1400" baseline="0" dirty="0"/>
              <a:t>10% набрали менее 60 баллов</a:t>
            </a:r>
          </a:p>
          <a:p>
            <a:endParaRPr lang="ru-RU" sz="1100" dirty="0"/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234EE04D-89DA-1D2A-C2D3-E1B453F6EC9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67389" y="3708328"/>
          <a:ext cx="3305091" cy="1635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53D5895C-E4BD-AB73-07F8-7B4014D0F57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430934" y="3687881"/>
          <a:ext cx="3245893" cy="1635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0188ED8D-FA7D-B499-A3E3-DA7ABCDF1D4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201133" y="3687878"/>
          <a:ext cx="3454639" cy="1635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70E308C-EB60-47AB-8704-5A3CECECCC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172" y="88881"/>
            <a:ext cx="1188828" cy="59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804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4" name="Таблица 4"/>
          <p:cNvGraphicFramePr>
            <a:graphicFrameLocks noGrp="1"/>
          </p:cNvGraphicFramePr>
          <p:nvPr/>
        </p:nvGraphicFramePr>
        <p:xfrm>
          <a:off x="1270259" y="1299960"/>
          <a:ext cx="4526220" cy="48494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8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9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59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66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4564">
                <a:tc gridSpan="5">
                  <a:txBody>
                    <a:bodyPr/>
                    <a:lstStyle/>
                    <a:p>
                      <a:pPr marL="0" marR="0" lvl="0" indent="0" algn="ctr" defTabSz="9818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Достижения в олимпиадах по классам</a:t>
                      </a:r>
                    </a:p>
                  </a:txBody>
                  <a:tcPr marL="9071" marR="9071" marT="9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75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9EDF4"/>
                          </a:highlight>
                          <a:latin typeface="Calibri" panose="020F0502020204030204" pitchFamily="34" charset="0"/>
                        </a:rPr>
                        <a:t> Класс</a:t>
                      </a:r>
                    </a:p>
                  </a:txBody>
                  <a:tcPr marL="9071" marR="9071" marT="90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9EDF4"/>
                          </a:highlight>
                          <a:latin typeface="Calibri" panose="020F0502020204030204" pitchFamily="34" charset="0"/>
                        </a:rPr>
                        <a:t>Профиль класса</a:t>
                      </a:r>
                    </a:p>
                  </a:txBody>
                  <a:tcPr marL="9071" marR="9071" marT="907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9EDF4"/>
                          </a:highlight>
                          <a:latin typeface="Calibri" panose="020F0502020204030204" pitchFamily="34" charset="0"/>
                        </a:rPr>
                        <a:t>Количество побед</a:t>
                      </a:r>
                    </a:p>
                  </a:txBody>
                  <a:tcPr marL="9071" marR="9071" marT="907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9EDF4"/>
                          </a:highlight>
                          <a:latin typeface="Calibri" panose="020F0502020204030204" pitchFamily="34" charset="0"/>
                        </a:rPr>
                        <a:t>Количество участников</a:t>
                      </a:r>
                    </a:p>
                  </a:txBody>
                  <a:tcPr marL="9071" marR="9071" marT="907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9EDF4"/>
                          </a:highlight>
                          <a:latin typeface="Calibri" panose="020F0502020204030204" pitchFamily="34" charset="0"/>
                        </a:rPr>
                        <a:t>Всего выпускников</a:t>
                      </a:r>
                    </a:p>
                  </a:txBody>
                  <a:tcPr marL="9071" marR="9071" marT="907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6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</a:t>
                      </a:r>
                    </a:p>
                  </a:txBody>
                  <a:tcPr marL="9071" marR="9071" marT="90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ФМ, 3г</a:t>
                      </a:r>
                    </a:p>
                  </a:txBody>
                  <a:tcPr marL="9071" marR="9071" marT="907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071" marR="9071" marT="90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071" marR="9071" marT="90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071" marR="9071" marT="907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8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11-2</a:t>
                      </a:r>
                    </a:p>
                  </a:txBody>
                  <a:tcPr marL="9071" marR="9071" marT="90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ХБ, 3г</a:t>
                      </a:r>
                    </a:p>
                  </a:txBody>
                  <a:tcPr marL="9071" marR="9071" marT="907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071" marR="9071" marT="90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071" marR="9071" marT="90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071" marR="9071" marT="907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3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11-3</a:t>
                      </a:r>
                    </a:p>
                  </a:txBody>
                  <a:tcPr marL="9071" marR="9071" marT="90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МАТ, 2г</a:t>
                      </a:r>
                    </a:p>
                  </a:txBody>
                  <a:tcPr marL="9071" marR="9071" marT="907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071" marR="9071" marT="90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071" marR="9071" marT="90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071" marR="9071" marT="907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3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11-4</a:t>
                      </a:r>
                    </a:p>
                  </a:txBody>
                  <a:tcPr marL="9071" marR="9071" marT="90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IT, 2</a:t>
                      </a:r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</a:t>
                      </a:r>
                    </a:p>
                  </a:txBody>
                  <a:tcPr marL="9071" marR="9071" marT="907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071" marR="9071" marT="90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071" marR="9071" marT="90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071" marR="9071" marT="907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3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11-5</a:t>
                      </a:r>
                    </a:p>
                  </a:txBody>
                  <a:tcPr marL="9071" marR="9071" marT="90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ХБ, 2г</a:t>
                      </a:r>
                    </a:p>
                  </a:txBody>
                  <a:tcPr marL="9071" marR="9071" marT="907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071" marR="9071" marT="90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071" marR="9071" marT="90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071" marR="9071" marT="907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3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11-6</a:t>
                      </a:r>
                    </a:p>
                  </a:txBody>
                  <a:tcPr marL="9071" marR="9071" marT="90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ХБ, 2г</a:t>
                      </a:r>
                    </a:p>
                  </a:txBody>
                  <a:tcPr marL="9071" marR="9071" marT="907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071" marR="9071" marT="90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071" marR="9071" marT="90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071" marR="9071" marT="907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6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11-7</a:t>
                      </a:r>
                    </a:p>
                  </a:txBody>
                  <a:tcPr marL="9071" marR="9071" marT="90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ФМ, 2г</a:t>
                      </a:r>
                    </a:p>
                  </a:txBody>
                  <a:tcPr marL="9071" marR="9071" marT="907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071" marR="9071" marT="90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071" marR="9071" marT="90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071" marR="9071" marT="907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76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11-8</a:t>
                      </a:r>
                    </a:p>
                  </a:txBody>
                  <a:tcPr marL="9071" marR="9071" marT="90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ФМ, 2г</a:t>
                      </a:r>
                    </a:p>
                  </a:txBody>
                  <a:tcPr marL="9071" marR="9071" marT="907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071" marR="9071" marT="90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071" marR="9071" marT="90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071" marR="9071" marT="907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3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11-9</a:t>
                      </a:r>
                    </a:p>
                  </a:txBody>
                  <a:tcPr marL="9071" marR="9071" marT="90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ХБ, 1г</a:t>
                      </a:r>
                    </a:p>
                  </a:txBody>
                  <a:tcPr marL="9071" marR="9071" marT="907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071" marR="9071" marT="90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071" marR="9071" marT="90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071" marR="9071" marT="907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63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11-10</a:t>
                      </a:r>
                    </a:p>
                  </a:txBody>
                  <a:tcPr marL="9071" marR="9071" marT="90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ФМ, 1г</a:t>
                      </a:r>
                    </a:p>
                  </a:txBody>
                  <a:tcPr marL="9071" marR="9071" marT="907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071" marR="9071" marT="90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071" marR="9071" marT="90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071" marR="9071" marT="907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76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11-11</a:t>
                      </a:r>
                    </a:p>
                  </a:txBody>
                  <a:tcPr marL="9071" marR="9071" marT="90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ФМ, 1г</a:t>
                      </a:r>
                    </a:p>
                  </a:txBody>
                  <a:tcPr marL="9071" marR="9071" marT="907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071" marR="9071" marT="90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071" marR="9071" marT="90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071" marR="9071" marT="907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7643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ВСЕГО</a:t>
                      </a:r>
                    </a:p>
                  </a:txBody>
                  <a:tcPr marL="9071" marR="9071" marT="90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1" marR="9071" marT="9071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</a:t>
                      </a:r>
                    </a:p>
                  </a:txBody>
                  <a:tcPr marL="9071" marR="9071" marT="9071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 (39,6%)</a:t>
                      </a:r>
                    </a:p>
                  </a:txBody>
                  <a:tcPr marL="9071" marR="9071" marT="9071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071" marR="9071" marT="907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4194305" name="Таблица 5"/>
          <p:cNvGraphicFramePr>
            <a:graphicFrameLocks noGrp="1"/>
          </p:cNvGraphicFramePr>
          <p:nvPr/>
        </p:nvGraphicFramePr>
        <p:xfrm>
          <a:off x="6364642" y="1508787"/>
          <a:ext cx="4526219" cy="19975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96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49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96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Достижения в олимпиадах по профилям:</a:t>
                      </a:r>
                    </a:p>
                  </a:txBody>
                  <a:tcPr marL="9071" marR="9071" marT="9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403">
                <a:tc>
                  <a:txBody>
                    <a:bodyPr/>
                    <a:lstStyle/>
                    <a:p>
                      <a:pPr marL="0" algn="ctr" defTabSz="981883" rtl="0" eaLnBrk="1" fontAlgn="b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Профиль</a:t>
                      </a:r>
                    </a:p>
                  </a:txBody>
                  <a:tcPr marL="9071" marR="9071" marT="9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81883" rtl="0" eaLnBrk="1" fontAlgn="b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Количество побед</a:t>
                      </a:r>
                    </a:p>
                  </a:txBody>
                  <a:tcPr marL="9071" marR="9071" marT="9071" marB="0" anchor="ctr"/>
                </a:tc>
                <a:tc>
                  <a:txBody>
                    <a:bodyPr/>
                    <a:lstStyle/>
                    <a:p>
                      <a:pPr marL="0" algn="ctr" defTabSz="981883" rtl="0" eaLnBrk="1" fontAlgn="b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Количество участников</a:t>
                      </a:r>
                    </a:p>
                  </a:txBody>
                  <a:tcPr marL="9071" marR="9071" marT="9071" marB="0" anchor="ctr"/>
                </a:tc>
                <a:tc>
                  <a:txBody>
                    <a:bodyPr/>
                    <a:lstStyle/>
                    <a:p>
                      <a:pPr marL="0" algn="ctr" defTabSz="981883" rtl="0" eaLnBrk="1" fontAlgn="b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Всего выпускников</a:t>
                      </a:r>
                    </a:p>
                  </a:txBody>
                  <a:tcPr marL="9071" marR="9071" marT="907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8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ФМ</a:t>
                      </a:r>
                    </a:p>
                  </a:txBody>
                  <a:tcPr marL="9071" marR="9071" marT="9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9071" marR="9071" marT="90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071" marR="9071" marT="90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106</a:t>
                      </a:r>
                    </a:p>
                  </a:txBody>
                  <a:tcPr marL="9071" marR="9071" marT="907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6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ХБ</a:t>
                      </a:r>
                    </a:p>
                  </a:txBody>
                  <a:tcPr marL="9071" marR="9071" marT="9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9071" marR="9071" marT="90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071" marR="9071" marT="90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9071" marR="9071" marT="907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6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МАТ</a:t>
                      </a:r>
                    </a:p>
                  </a:txBody>
                  <a:tcPr marL="9071" marR="9071" marT="9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071" marR="9071" marT="9071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071" marR="9071" marT="9071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071" marR="9071" marT="907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194306" name="Таблица 7"/>
          <p:cNvGraphicFramePr>
            <a:graphicFrameLocks noGrp="1"/>
          </p:cNvGraphicFramePr>
          <p:nvPr/>
        </p:nvGraphicFramePr>
        <p:xfrm>
          <a:off x="6364640" y="4108260"/>
          <a:ext cx="4526221" cy="20573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8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58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1570">
                <a:tc gridSpan="4">
                  <a:txBody>
                    <a:bodyPr/>
                    <a:lstStyle/>
                    <a:p>
                      <a:pPr marL="0" marR="0" lvl="0" indent="0" algn="ctr" defTabSz="9818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Достижения в олимпиадах по </a:t>
                      </a:r>
                      <a:r>
                        <a:rPr lang="ru-RU" sz="1500" u="none" strike="noStrike" dirty="0">
                          <a:effectLst/>
                        </a:rPr>
                        <a:t>количеству лет обучения: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1" marR="9071" marT="9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818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962">
                <a:tc>
                  <a:txBody>
                    <a:bodyPr/>
                    <a:lstStyle/>
                    <a:p>
                      <a:pPr marL="0" algn="ctr" defTabSz="981883" rtl="0" eaLnBrk="1" fontAlgn="b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Количество лет </a:t>
                      </a:r>
                    </a:p>
                  </a:txBody>
                  <a:tcPr marL="9071" marR="9071" marT="9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81883" rtl="0" eaLnBrk="1" fontAlgn="b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Количество побед</a:t>
                      </a:r>
                    </a:p>
                  </a:txBody>
                  <a:tcPr marL="9071" marR="9071" marT="9071" marB="0" anchor="ctr"/>
                </a:tc>
                <a:tc>
                  <a:txBody>
                    <a:bodyPr/>
                    <a:lstStyle/>
                    <a:p>
                      <a:pPr marL="0" algn="ctr" defTabSz="981883" rtl="0" eaLnBrk="1" fontAlgn="b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Количество участников</a:t>
                      </a:r>
                    </a:p>
                  </a:txBody>
                  <a:tcPr marL="9071" marR="9071" marT="907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818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Всего выпускников</a:t>
                      </a:r>
                    </a:p>
                  </a:txBody>
                  <a:tcPr marL="9071" marR="9071" marT="907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3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3 года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1" marR="9071" marT="9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071" marR="9071" marT="90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071" marR="9071" marT="90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9071" marR="9071" marT="907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7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2 года</a:t>
                      </a:r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1" marR="9071" marT="9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071" marR="9071" marT="90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071" marR="9071" marT="90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140</a:t>
                      </a:r>
                    </a:p>
                  </a:txBody>
                  <a:tcPr marL="9071" marR="9071" marT="907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7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1 год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1" marR="9071" marT="9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071" marR="9071" marT="9071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071" marR="9071" marT="9071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9071" marR="9071" marT="907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772650" cy="106045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36603B"/>
                </a:solidFill>
                <a:latin typeface="Acrom" panose="00000500000000000000" pitchFamily="50" charset="-52"/>
                <a:cs typeface="Calibri" pitchFamily="34" charset="0"/>
              </a:rPr>
              <a:t>Достижения </a:t>
            </a:r>
            <a:r>
              <a:rPr lang="ru-RU" sz="2800" b="1" dirty="0" smtClean="0">
                <a:solidFill>
                  <a:srgbClr val="36603B"/>
                </a:solidFill>
                <a:latin typeface="Acrom" panose="00000500000000000000" pitchFamily="50" charset="-52"/>
                <a:cs typeface="Calibri" pitchFamily="34" charset="0"/>
              </a:rPr>
              <a:t>учеников СУНЦ в </a:t>
            </a:r>
            <a:r>
              <a:rPr lang="ru-RU" sz="2800" b="1" dirty="0">
                <a:solidFill>
                  <a:srgbClr val="36603B"/>
                </a:solidFill>
                <a:latin typeface="Acrom" panose="00000500000000000000" pitchFamily="50" charset="-52"/>
                <a:cs typeface="Calibri" pitchFamily="34" charset="0"/>
              </a:rPr>
              <a:t>олимпиадах, </a:t>
            </a:r>
            <a:r>
              <a:rPr lang="ru-RU" sz="2800" b="1" dirty="0" smtClean="0">
                <a:solidFill>
                  <a:srgbClr val="36603B"/>
                </a:solidFill>
                <a:latin typeface="Acrom" panose="00000500000000000000" pitchFamily="50" charset="-52"/>
                <a:cs typeface="Calibri" pitchFamily="34" charset="0"/>
              </a:rPr>
              <a:t/>
            </a:r>
            <a:br>
              <a:rPr lang="ru-RU" sz="2800" b="1" dirty="0" smtClean="0">
                <a:solidFill>
                  <a:srgbClr val="36603B"/>
                </a:solidFill>
                <a:latin typeface="Acrom" panose="00000500000000000000" pitchFamily="50" charset="-52"/>
                <a:cs typeface="Calibri" pitchFamily="34" charset="0"/>
              </a:rPr>
            </a:br>
            <a:r>
              <a:rPr lang="ru-RU" sz="2800" b="1" dirty="0" smtClean="0">
                <a:solidFill>
                  <a:srgbClr val="36603B"/>
                </a:solidFill>
                <a:latin typeface="Acrom" panose="00000500000000000000" pitchFamily="50" charset="-52"/>
                <a:cs typeface="Calibri" pitchFamily="34" charset="0"/>
              </a:rPr>
              <a:t>турнирах</a:t>
            </a:r>
            <a:r>
              <a:rPr lang="ru-RU" sz="2800" b="1" dirty="0">
                <a:solidFill>
                  <a:srgbClr val="36603B"/>
                </a:solidFill>
                <a:latin typeface="Acrom" panose="00000500000000000000" pitchFamily="50" charset="-52"/>
                <a:cs typeface="Calibri" pitchFamily="34" charset="0"/>
              </a:rPr>
              <a:t>, МНСК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0E308C-EB60-47AB-8704-5A3CECECCC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920" y="88881"/>
            <a:ext cx="2470080" cy="122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010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2">
            <a:extLst>
              <a:ext uri="{FF2B5EF4-FFF2-40B4-BE49-F238E27FC236}">
                <a16:creationId xmlns:a16="http://schemas.microsoft.com/office/drawing/2014/main" id="{0D09F812-51CF-4ACD-845A-4FB05DB5D8C3}"/>
              </a:ext>
            </a:extLst>
          </p:cNvPr>
          <p:cNvGraphicFramePr>
            <a:graphicFrameLocks/>
          </p:cNvGraphicFramePr>
          <p:nvPr/>
        </p:nvGraphicFramePr>
        <p:xfrm>
          <a:off x="6026691" y="1249978"/>
          <a:ext cx="6011428" cy="502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89BA9F6-DFA7-4D94-8353-7B33D84710BE}"/>
              </a:ext>
            </a:extLst>
          </p:cNvPr>
          <p:cNvSpPr txBox="1">
            <a:spLocks/>
          </p:cNvSpPr>
          <p:nvPr/>
        </p:nvSpPr>
        <p:spPr>
          <a:xfrm>
            <a:off x="0" y="52733"/>
            <a:ext cx="9226550" cy="970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36603B"/>
                </a:solidFill>
                <a:latin typeface="Acrom" panose="00000500000000000000" pitchFamily="50" charset="-52"/>
                <a:cs typeface="Calibri" pitchFamily="34" charset="0"/>
              </a:rPr>
              <a:t>Поступление выпускников СУНЦ </a:t>
            </a:r>
            <a:r>
              <a:rPr lang="ru-RU" sz="2800" b="1" dirty="0">
                <a:solidFill>
                  <a:srgbClr val="36603B"/>
                </a:solidFill>
                <a:latin typeface="Acrom" panose="00000500000000000000" pitchFamily="50" charset="-52"/>
                <a:cs typeface="Calibri" pitchFamily="34" charset="0"/>
              </a:rPr>
              <a:t>в </a:t>
            </a:r>
            <a:r>
              <a:rPr lang="ru-RU" sz="2800" b="1" dirty="0" smtClean="0">
                <a:solidFill>
                  <a:srgbClr val="36603B"/>
                </a:solidFill>
                <a:latin typeface="Acrom" panose="00000500000000000000" pitchFamily="50" charset="-52"/>
                <a:cs typeface="Calibri" pitchFamily="34" charset="0"/>
              </a:rPr>
              <a:t>вузы </a:t>
            </a:r>
            <a:br>
              <a:rPr lang="ru-RU" sz="2800" b="1" dirty="0" smtClean="0">
                <a:solidFill>
                  <a:srgbClr val="36603B"/>
                </a:solidFill>
                <a:latin typeface="Acrom" panose="00000500000000000000" pitchFamily="50" charset="-52"/>
                <a:cs typeface="Calibri" pitchFamily="34" charset="0"/>
              </a:rPr>
            </a:br>
            <a:r>
              <a:rPr lang="ru-RU" sz="2800" b="1" dirty="0" smtClean="0">
                <a:solidFill>
                  <a:srgbClr val="36603B"/>
                </a:solidFill>
                <a:latin typeface="Acrom" panose="00000500000000000000" pitchFamily="50" charset="-52"/>
                <a:cs typeface="Calibri" pitchFamily="34" charset="0"/>
              </a:rPr>
              <a:t>в 2024 году</a:t>
            </a:r>
            <a:endParaRPr lang="ru-RU" sz="2800" b="1" dirty="0">
              <a:solidFill>
                <a:srgbClr val="36603B"/>
              </a:solidFill>
              <a:latin typeface="Acrom" panose="00000500000000000000" pitchFamily="50" charset="-52"/>
              <a:cs typeface="Calibri" pitchFamily="34" charset="0"/>
            </a:endParaRPr>
          </a:p>
        </p:txBody>
      </p:sp>
      <p:graphicFrame>
        <p:nvGraphicFramePr>
          <p:cNvPr id="8" name="Диаграмма 4">
            <a:extLst>
              <a:ext uri="{FF2B5EF4-FFF2-40B4-BE49-F238E27FC236}">
                <a16:creationId xmlns:a16="http://schemas.microsoft.com/office/drawing/2014/main" id="{D6D650BB-B249-4D7C-AEE3-3157FCA9E8FF}"/>
              </a:ext>
            </a:extLst>
          </p:cNvPr>
          <p:cNvGraphicFramePr>
            <a:graphicFrameLocks/>
          </p:cNvGraphicFramePr>
          <p:nvPr/>
        </p:nvGraphicFramePr>
        <p:xfrm>
          <a:off x="-864021" y="1656234"/>
          <a:ext cx="6552728" cy="502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1">
            <a:extLst>
              <a:ext uri="{FF2B5EF4-FFF2-40B4-BE49-F238E27FC236}">
                <a16:creationId xmlns:a16="http://schemas.microsoft.com/office/drawing/2014/main" id="{D42E71D8-8B83-497D-9F7D-B966374ECC43}"/>
              </a:ext>
            </a:extLst>
          </p:cNvPr>
          <p:cNvSpPr txBox="1"/>
          <p:nvPr/>
        </p:nvSpPr>
        <p:spPr>
          <a:xfrm>
            <a:off x="8582154" y="3547340"/>
            <a:ext cx="186978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dirty="0">
                <a:ln w="0"/>
                <a:solidFill>
                  <a:srgbClr val="36603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crom" panose="00000500000000000000" pitchFamily="50" charset="-52"/>
              </a:rPr>
              <a:t>НГУ</a:t>
            </a:r>
          </a:p>
        </p:txBody>
      </p:sp>
      <p:graphicFrame>
        <p:nvGraphicFramePr>
          <p:cNvPr id="10" name="Диаграмма 1">
            <a:extLst>
              <a:ext uri="{FF2B5EF4-FFF2-40B4-BE49-F238E27FC236}">
                <a16:creationId xmlns:a16="http://schemas.microsoft.com/office/drawing/2014/main" id="{A234A320-E1E9-4302-9BE3-98CF67F20CC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-864021" y="1249978"/>
          <a:ext cx="5832647" cy="450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7">
            <a:extLst>
              <a:ext uri="{FF2B5EF4-FFF2-40B4-BE49-F238E27FC236}">
                <a16:creationId xmlns:a16="http://schemas.microsoft.com/office/drawing/2014/main" id="{C3D2B2C2-FD22-49D5-8419-B817528A3775}"/>
              </a:ext>
            </a:extLst>
          </p:cNvPr>
          <p:cNvSpPr txBox="1"/>
          <p:nvPr/>
        </p:nvSpPr>
        <p:spPr>
          <a:xfrm>
            <a:off x="4968626" y="6153829"/>
            <a:ext cx="706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выпускников поступили в НГУ без вступительных испытаний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 выпускника воспользовались сертификатами конкурса «Научный старт»</a:t>
            </a: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7735248F-893A-4620-BF8B-009627004869}"/>
              </a:ext>
            </a:extLst>
          </p:cNvPr>
          <p:cNvSpPr txBox="1"/>
          <p:nvPr/>
        </p:nvSpPr>
        <p:spPr>
          <a:xfrm>
            <a:off x="364689" y="5467480"/>
            <a:ext cx="3811850" cy="1844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eraPro"/>
              </a:rPr>
              <a:t>В </a:t>
            </a:r>
            <a:r>
              <a:rPr lang="en-US" b="1" dirty="0">
                <a:solidFill>
                  <a:srgbClr val="222222"/>
                </a:solidFill>
                <a:highlight>
                  <a:srgbClr val="FFFFFF"/>
                </a:highlight>
                <a:latin typeface="CeraPro"/>
              </a:rPr>
              <a:t>2024</a:t>
            </a:r>
            <a:r>
              <a:rPr lang="ru-RU" b="1" dirty="0">
                <a:solidFill>
                  <a:srgbClr val="222222"/>
                </a:solidFill>
                <a:highlight>
                  <a:srgbClr val="FFFFFF"/>
                </a:highlight>
                <a:latin typeface="CeraPro"/>
              </a:rPr>
              <a:t> году в</a:t>
            </a:r>
            <a:r>
              <a:rPr lang="ru-RU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eraPro"/>
              </a:rPr>
              <a:t> рейтинге </a:t>
            </a:r>
            <a:r>
              <a:rPr lang="en-US" b="1" dirty="0">
                <a:solidFill>
                  <a:srgbClr val="222222"/>
                </a:solidFill>
                <a:highlight>
                  <a:srgbClr val="FFFFFF"/>
                </a:highlight>
                <a:latin typeface="CeraPro"/>
              </a:rPr>
              <a:t>RAEX</a:t>
            </a:r>
            <a:r>
              <a:rPr lang="ru-RU" b="1" dirty="0">
                <a:solidFill>
                  <a:srgbClr val="222222"/>
                </a:solidFill>
                <a:highlight>
                  <a:srgbClr val="FFFFFF"/>
                </a:highlight>
                <a:latin typeface="CeraPro"/>
              </a:rPr>
              <a:t> </a:t>
            </a:r>
            <a:r>
              <a:rPr lang="ru-RU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eraPro"/>
              </a:rPr>
              <a:t>школ по количеству выпускников, поступивших в ведущие вузы России СУНЦ НГУ на 4 месте</a:t>
            </a:r>
          </a:p>
          <a:p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70E308C-EB60-47AB-8704-5A3CECECCC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920" y="88881"/>
            <a:ext cx="2470080" cy="122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58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дзаголовок 2"/>
          <p:cNvSpPr txBox="1">
            <a:spLocks/>
          </p:cNvSpPr>
          <p:nvPr/>
        </p:nvSpPr>
        <p:spPr>
          <a:xfrm>
            <a:off x="378640" y="3693381"/>
            <a:ext cx="9180227" cy="2857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/>
              <a:t>Сергей Евгеньевич Седых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кандидат биологических наук</a:t>
            </a:r>
          </a:p>
          <a:p>
            <a:r>
              <a:rPr lang="ru-RU" sz="1800" dirty="0"/>
              <a:t>научный сотрудник ИХБФМ СО РАН</a:t>
            </a:r>
          </a:p>
          <a:p>
            <a:r>
              <a:rPr lang="ru-RU" sz="1800" dirty="0"/>
              <a:t>старший преподаватель НГУ, СУНЦ НГУ</a:t>
            </a:r>
          </a:p>
          <a:p>
            <a:r>
              <a:rPr lang="ru-RU" sz="1800" dirty="0"/>
              <a:t>научный руководитель Фонда «Поддержка проектов в области образования»</a:t>
            </a:r>
          </a:p>
          <a:p>
            <a:r>
              <a:rPr lang="ru-RU" sz="1800" dirty="0"/>
              <a:t>член комиссии РАН по популяризации науки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123" y="476225"/>
            <a:ext cx="1785262" cy="2096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B774870-EDAE-9FE5-54C4-58DF58A2B3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9439" y="113995"/>
            <a:ext cx="3370967" cy="379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998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06DD82-C510-43EC-9899-9D99C8DCE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1318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+mn-lt"/>
              </a:rPr>
              <a:t>Что такое </a:t>
            </a:r>
            <a:r>
              <a:rPr lang="ru-RU" sz="3600" b="1" dirty="0">
                <a:solidFill>
                  <a:schemeClr val="accent5"/>
                </a:solidFill>
                <a:latin typeface="+mn-lt"/>
              </a:rPr>
              <a:t>теория</a:t>
            </a:r>
            <a:r>
              <a:rPr lang="ru-RU" sz="3600" b="1" dirty="0">
                <a:latin typeface="+mn-lt"/>
              </a:rPr>
              <a:t>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29D7FC-CC6D-40FC-9477-96E155D78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567" y="1058195"/>
            <a:ext cx="7927936" cy="30804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/>
              <a:t>Теория </a:t>
            </a:r>
            <a:r>
              <a:rPr lang="ru-RU" sz="2400" dirty="0"/>
              <a:t>(греч. </a:t>
            </a:r>
            <a:r>
              <a:rPr lang="ru-RU" sz="2400" dirty="0" err="1"/>
              <a:t>θεωρί</a:t>
            </a:r>
            <a:r>
              <a:rPr lang="ru-RU" sz="2400" dirty="0"/>
              <a:t>α «созерцание, рассмотрение, исследование») — упорядоченная и обоснованная система взглядов, суждений, положений, позволяющая </a:t>
            </a:r>
            <a:r>
              <a:rPr lang="ru-RU" sz="2400" dirty="0">
                <a:solidFill>
                  <a:schemeClr val="accent5"/>
                </a:solidFill>
              </a:rPr>
              <a:t>адекватно объяснять факты, анализировать процессы, прогнозировать и регулировать их развитие</a:t>
            </a:r>
            <a:r>
              <a:rPr lang="ru-RU" sz="2400" dirty="0"/>
              <a:t>; уровень познания, на котором обобщаются и систематизируются знания о предмете исследования и формулируются понятия, категории, суждения, умозаключения.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41089" y="3900116"/>
            <a:ext cx="79261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Как правило, большинство исследователей считают, что стандартным методом проверки теорий является прямая </a:t>
            </a:r>
            <a:r>
              <a:rPr lang="ru-RU" b="1" dirty="0"/>
              <a:t>экспериментальная проверка </a:t>
            </a:r>
            <a:r>
              <a:rPr lang="ru-RU" dirty="0"/>
              <a:t>(«эксперимент — критерий истины»). Однако часто теорию нельзя проверить прямым экспериментом (например, теорию о возникновении жизни на Земле), либо такая проверка слишком сложна или </a:t>
            </a:r>
            <a:r>
              <a:rPr lang="ru-RU" dirty="0" err="1"/>
              <a:t>затратна</a:t>
            </a:r>
            <a:r>
              <a:rPr lang="ru-RU" dirty="0"/>
              <a:t> (макроэкономические и социальные теории), и поэтому теории часто проверяются не прямым экспериментом, а </a:t>
            </a:r>
            <a:r>
              <a:rPr lang="ru-RU" dirty="0">
                <a:solidFill>
                  <a:schemeClr val="accent5"/>
                </a:solidFill>
              </a:rPr>
              <a:t>по наличию предсказательной силы — то есть если из неё следуют неизвестные/незамеченные ранее события</a:t>
            </a:r>
            <a:r>
              <a:rPr lang="ru-RU" dirty="0"/>
              <a:t>, и при пристальном наблюдении эти события обнаруживаются, то предсказательная сила присутствует.</a:t>
            </a:r>
          </a:p>
        </p:txBody>
      </p:sp>
    </p:spTree>
    <p:extLst>
      <p:ext uri="{BB962C8B-B14F-4D97-AF65-F5344CB8AC3E}">
        <p14:creationId xmlns:p14="http://schemas.microsoft.com/office/powerpoint/2010/main" val="583905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28C40-98EC-6FF9-8218-D879A67C2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B6992F-1A65-FE57-A8F4-5FB45C14A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1318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+mn-lt"/>
              </a:rPr>
              <a:t>Мнение искусственного интеллекта и нейросетей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497E76-ADE3-8BCD-4995-4E5D3340A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87" y="970485"/>
            <a:ext cx="3745983" cy="364127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5469D01-847D-C163-61C8-B5B90D985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8487" y="1022169"/>
            <a:ext cx="3952413" cy="491390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B6F42EB-E082-E804-4DF7-63A8D90CC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7818" y="2128113"/>
            <a:ext cx="4047717" cy="4502211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D484ABB-E928-4ADB-3C5F-383E189D17DE}"/>
              </a:ext>
            </a:extLst>
          </p:cNvPr>
          <p:cNvSpPr/>
          <p:nvPr/>
        </p:nvSpPr>
        <p:spPr>
          <a:xfrm>
            <a:off x="2119023" y="970484"/>
            <a:ext cx="5856135" cy="536287"/>
          </a:xfrm>
          <a:prstGeom prst="rect">
            <a:avLst/>
          </a:prstGeom>
          <a:noFill/>
          <a:ln w="19050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88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06DD82-C510-43EC-9899-9D99C8DCE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1318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+mn-lt"/>
              </a:rPr>
              <a:t>Клеточная теория (1838)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29D7FC-CC6D-40FC-9477-96E155D78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73" y="1358981"/>
            <a:ext cx="6678161" cy="3710600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Клеточная теория</a:t>
            </a:r>
            <a:endParaRPr lang="en-US" b="1" dirty="0"/>
          </a:p>
          <a:p>
            <a:r>
              <a:rPr lang="ru-RU" dirty="0"/>
              <a:t>Все живые организмы состоят из одной или нескольких </a:t>
            </a:r>
            <a:r>
              <a:rPr lang="ru-RU" b="1" dirty="0"/>
              <a:t>клеток</a:t>
            </a:r>
            <a:r>
              <a:rPr lang="en-US" dirty="0"/>
              <a:t>.</a:t>
            </a:r>
          </a:p>
          <a:p>
            <a:r>
              <a:rPr lang="ru-RU" b="1" dirty="0"/>
              <a:t>Клетка</a:t>
            </a:r>
            <a:r>
              <a:rPr lang="ru-RU" dirty="0"/>
              <a:t> – основная единица строения и функции живых организмов</a:t>
            </a:r>
            <a:r>
              <a:rPr lang="en-US" dirty="0"/>
              <a:t>.</a:t>
            </a:r>
          </a:p>
          <a:p>
            <a:r>
              <a:rPr lang="ru-RU" dirty="0"/>
              <a:t>Клетки образуются </a:t>
            </a:r>
            <a:r>
              <a:rPr lang="ru-RU" b="1" dirty="0"/>
              <a:t>из клеток</a:t>
            </a:r>
            <a:endParaRPr lang="en-US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BA3AF40-09E6-4263-991F-C4D9B1171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422" y="1501434"/>
            <a:ext cx="1779775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562387-2C6F-4CDD-B0E3-333BDE45E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279" y="1501434"/>
            <a:ext cx="1558033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081BCD-2CAF-4330-A6A8-05FC841A3CCD}"/>
              </a:ext>
            </a:extLst>
          </p:cNvPr>
          <p:cNvSpPr txBox="1"/>
          <p:nvPr/>
        </p:nvSpPr>
        <p:spPr>
          <a:xfrm>
            <a:off x="7133461" y="3758948"/>
            <a:ext cx="23656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i="1" dirty="0"/>
              <a:t>Матиас</a:t>
            </a:r>
            <a:r>
              <a:rPr lang="en-US" i="1" dirty="0"/>
              <a:t> </a:t>
            </a:r>
            <a:r>
              <a:rPr lang="ru-RU" b="1" i="1" dirty="0" err="1"/>
              <a:t>Шлейден</a:t>
            </a:r>
            <a:r>
              <a:rPr lang="en-US" b="1" i="1" dirty="0"/>
              <a:t/>
            </a:r>
            <a:br>
              <a:rPr lang="en-US" b="1" i="1" dirty="0"/>
            </a:br>
            <a:r>
              <a:rPr lang="en-US" i="1" dirty="0"/>
              <a:t>(1804–1881) </a:t>
            </a:r>
            <a:r>
              <a:rPr lang="ru-RU" i="1" dirty="0"/>
              <a:t>ботаник</a:t>
            </a:r>
            <a:endParaRPr lang="en-US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C47EA2-C1CB-4A2A-B095-C416A462FB9F}"/>
              </a:ext>
            </a:extLst>
          </p:cNvPr>
          <p:cNvSpPr txBox="1"/>
          <p:nvPr/>
        </p:nvSpPr>
        <p:spPr>
          <a:xfrm>
            <a:off x="9595725" y="3758949"/>
            <a:ext cx="23656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i="1" dirty="0"/>
              <a:t>Теодор</a:t>
            </a:r>
            <a:r>
              <a:rPr lang="en-US" i="1" dirty="0"/>
              <a:t> </a:t>
            </a:r>
            <a:r>
              <a:rPr lang="ru-RU" b="1" i="1" dirty="0"/>
              <a:t>Шванн </a:t>
            </a:r>
            <a:br>
              <a:rPr lang="ru-RU" b="1" i="1" dirty="0"/>
            </a:br>
            <a:r>
              <a:rPr lang="en-US" i="1" dirty="0"/>
              <a:t>(1810–1882) </a:t>
            </a:r>
            <a:r>
              <a:rPr lang="ru-RU" i="1" dirty="0"/>
              <a:t>физиолог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63389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06DD82-C510-43EC-9899-9D99C8DCE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0583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5"/>
                </a:solidFill>
                <a:latin typeface="+mn-lt"/>
              </a:rPr>
              <a:t>Современная</a:t>
            </a:r>
            <a:r>
              <a:rPr lang="ru-RU" sz="3600" b="1" dirty="0">
                <a:latin typeface="+mn-lt"/>
              </a:rPr>
              <a:t> интерпретация клеточной теории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29D7FC-CC6D-40FC-9477-96E155D78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973" y="1148963"/>
            <a:ext cx="7886700" cy="5136543"/>
          </a:xfrm>
        </p:spPr>
        <p:txBody>
          <a:bodyPr>
            <a:normAutofit/>
          </a:bodyPr>
          <a:lstStyle/>
          <a:p>
            <a:r>
              <a:rPr lang="ru-RU" sz="2400" dirty="0"/>
              <a:t>Все известные живые организмы состоят из одной или нескольких </a:t>
            </a:r>
            <a:r>
              <a:rPr lang="ru-RU" sz="2400" b="1" dirty="0"/>
              <a:t>клеток</a:t>
            </a:r>
          </a:p>
          <a:p>
            <a:r>
              <a:rPr lang="ru-RU" sz="2400" b="1" dirty="0"/>
              <a:t>Новые</a:t>
            </a:r>
            <a:r>
              <a:rPr lang="ru-RU" sz="2400" dirty="0"/>
              <a:t> клетки образуются из существующих клеток путем </a:t>
            </a:r>
            <a:r>
              <a:rPr lang="ru-RU" sz="2400" b="1" dirty="0"/>
              <a:t>деления</a:t>
            </a:r>
            <a:endParaRPr lang="en-US" sz="2400" b="1" dirty="0"/>
          </a:p>
          <a:p>
            <a:r>
              <a:rPr lang="ru-RU" sz="2400" dirty="0"/>
              <a:t>Клетка – фундаментальная единица структуры </a:t>
            </a:r>
            <a:br>
              <a:rPr lang="ru-RU" sz="2400" dirty="0"/>
            </a:br>
            <a:r>
              <a:rPr lang="ru-RU" sz="2400" dirty="0"/>
              <a:t>и функции всех живых существ</a:t>
            </a:r>
            <a:endParaRPr lang="en-US" sz="2400" dirty="0"/>
          </a:p>
          <a:p>
            <a:r>
              <a:rPr lang="ru-RU" sz="2400" dirty="0"/>
              <a:t>Жизнедеятельность организмы зависит </a:t>
            </a:r>
            <a:br>
              <a:rPr lang="ru-RU" sz="2400" dirty="0"/>
            </a:br>
            <a:r>
              <a:rPr lang="ru-RU" sz="2400" dirty="0"/>
              <a:t>от активности независимых клеток</a:t>
            </a:r>
            <a:endParaRPr lang="en-US" sz="2400" dirty="0"/>
          </a:p>
          <a:p>
            <a:r>
              <a:rPr lang="ru-RU" sz="2400" b="1" dirty="0"/>
              <a:t>Поток энергии </a:t>
            </a:r>
            <a:r>
              <a:rPr lang="en-US" sz="2400" dirty="0"/>
              <a:t>(</a:t>
            </a:r>
            <a:r>
              <a:rPr lang="ru-RU" sz="2400" dirty="0"/>
              <a:t>метаболизм</a:t>
            </a:r>
            <a:r>
              <a:rPr lang="en-US" sz="2400" dirty="0"/>
              <a:t>) </a:t>
            </a:r>
            <a:r>
              <a:rPr lang="ru-RU" sz="2400" dirty="0"/>
              <a:t>происходит в клетках</a:t>
            </a:r>
            <a:endParaRPr lang="en-US" sz="2400" dirty="0"/>
          </a:p>
          <a:p>
            <a:r>
              <a:rPr lang="ru-RU" sz="2400" dirty="0"/>
              <a:t>Клетки содержат ДНК, которая находится в хромосомах и РНК, которая находится в ядре и цитоплазме</a:t>
            </a:r>
            <a:endParaRPr lang="en-US" sz="2400" dirty="0"/>
          </a:p>
          <a:p>
            <a:r>
              <a:rPr lang="ru-RU" sz="2400" dirty="0"/>
              <a:t>Клетки родственных видов имеют одинаковый (похожий) химический состав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264A23-F239-3DCC-8DFB-B4D794FB2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9836" y="875901"/>
            <a:ext cx="3612164" cy="54979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0403" y="1093305"/>
            <a:ext cx="7999840" cy="2393342"/>
          </a:xfrm>
          <a:prstGeom prst="rect">
            <a:avLst/>
          </a:prstGeom>
          <a:noFill/>
          <a:ln w="19050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CDA5C3C-46C0-8D2B-7041-79A074090F06}"/>
              </a:ext>
            </a:extLst>
          </p:cNvPr>
          <p:cNvSpPr/>
          <p:nvPr/>
        </p:nvSpPr>
        <p:spPr>
          <a:xfrm>
            <a:off x="-26504" y="6285506"/>
            <a:ext cx="6384897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i="1" dirty="0"/>
              <a:t>Клеточная теория предполагает (подтверждает) </a:t>
            </a:r>
            <a:br>
              <a:rPr lang="ru-RU" sz="1600" i="1" dirty="0"/>
            </a:br>
            <a:r>
              <a:rPr lang="ru-RU" sz="1600" b="1" i="1" dirty="0"/>
              <a:t>единство происхождения всех живых организмов </a:t>
            </a:r>
            <a:r>
              <a:rPr lang="ru-RU" sz="1600" i="1" dirty="0"/>
              <a:t>на Земле</a:t>
            </a:r>
            <a:endParaRPr lang="ru-RU" sz="1600" i="1" baseline="-25000" dirty="0"/>
          </a:p>
        </p:txBody>
      </p:sp>
    </p:spTree>
    <p:extLst>
      <p:ext uri="{BB962C8B-B14F-4D97-AF65-F5344CB8AC3E}">
        <p14:creationId xmlns:p14="http://schemas.microsoft.com/office/powerpoint/2010/main" val="413152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152127"/>
          </a:xfrm>
        </p:spPr>
        <p:txBody>
          <a:bodyPr anchor="ctr">
            <a:normAutofit/>
          </a:bodyPr>
          <a:lstStyle/>
          <a:p>
            <a:r>
              <a:rPr lang="ru-RU" sz="3600" b="1" dirty="0">
                <a:latin typeface="+mn-lt"/>
              </a:rPr>
              <a:t>Эволюционная теория Дарвина (1859)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3129" y="1182634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Чарльз Дарвин </a:t>
            </a:r>
            <a:r>
              <a:rPr lang="ru-RU" sz="2400" dirty="0"/>
              <a:t>(1809–1882)</a:t>
            </a:r>
          </a:p>
          <a:p>
            <a:r>
              <a:rPr lang="ru-RU" sz="2400" dirty="0"/>
              <a:t>1831–1836 – путешествие на корабле </a:t>
            </a:r>
            <a:r>
              <a:rPr lang="ru-RU" sz="2400" dirty="0" err="1"/>
              <a:t>Бигль</a:t>
            </a:r>
            <a:r>
              <a:rPr lang="ru-RU" sz="2400" dirty="0"/>
              <a:t>, описал адаптации организмов</a:t>
            </a:r>
          </a:p>
          <a:p>
            <a:r>
              <a:rPr lang="ru-RU" sz="2400" dirty="0"/>
              <a:t>1844 – описывает идею </a:t>
            </a:r>
            <a:r>
              <a:rPr lang="ru-RU" sz="2400" b="1" dirty="0"/>
              <a:t>естественного отбора </a:t>
            </a:r>
            <a:r>
              <a:rPr lang="ru-RU" sz="2400" dirty="0"/>
              <a:t>наследование с изменениями – </a:t>
            </a:r>
            <a:r>
              <a:rPr lang="en-US" sz="2400" i="1" dirty="0"/>
              <a:t>descent with modification</a:t>
            </a:r>
            <a:endParaRPr lang="ru-RU" sz="2400" i="1" dirty="0"/>
          </a:p>
          <a:p>
            <a:r>
              <a:rPr lang="ru-RU" sz="2400" dirty="0"/>
              <a:t>1858 – получает письмо Альфреда Уоллеса (1823–1913) </a:t>
            </a:r>
            <a:br>
              <a:rPr lang="ru-RU" sz="2400" dirty="0"/>
            </a:br>
            <a:r>
              <a:rPr lang="ru-RU" sz="2400" dirty="0"/>
              <a:t>с идентичной гипотезой</a:t>
            </a:r>
          </a:p>
          <a:p>
            <a:r>
              <a:rPr lang="ru-RU" sz="2400" dirty="0">
                <a:solidFill>
                  <a:schemeClr val="accent5"/>
                </a:solidFill>
              </a:rPr>
              <a:t>1859 – публикует «</a:t>
            </a:r>
            <a:r>
              <a:rPr lang="ru-RU" sz="2400" b="1" dirty="0">
                <a:solidFill>
                  <a:schemeClr val="accent5"/>
                </a:solidFill>
              </a:rPr>
              <a:t>Происхождение видов </a:t>
            </a:r>
            <a:r>
              <a:rPr lang="ru-RU" sz="2400" dirty="0">
                <a:solidFill>
                  <a:schemeClr val="accent5"/>
                </a:solidFill>
              </a:rPr>
              <a:t>путем естественного отбора»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5324" y="4261601"/>
            <a:ext cx="5055704" cy="2407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8CB96AF-2B17-46AD-6A25-54397DBEB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659" y="1041250"/>
            <a:ext cx="163299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27DFFF-FCDF-8964-9336-97B934D67896}"/>
              </a:ext>
            </a:extLst>
          </p:cNvPr>
          <p:cNvSpPr txBox="1"/>
          <p:nvPr/>
        </p:nvSpPr>
        <p:spPr>
          <a:xfrm>
            <a:off x="9473176" y="3346361"/>
            <a:ext cx="23656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i="1" dirty="0"/>
              <a:t>Чарльз</a:t>
            </a:r>
            <a:r>
              <a:rPr lang="en-US" i="1" dirty="0"/>
              <a:t> </a:t>
            </a:r>
            <a:r>
              <a:rPr lang="ru-RU" b="1" i="1" dirty="0"/>
              <a:t>Дарвин</a:t>
            </a:r>
            <a:br>
              <a:rPr lang="ru-RU" b="1" i="1" dirty="0"/>
            </a:br>
            <a:r>
              <a:rPr lang="en-US" i="1" dirty="0"/>
              <a:t>(180</a:t>
            </a:r>
            <a:r>
              <a:rPr lang="ru-RU" i="1" dirty="0"/>
              <a:t>9</a:t>
            </a:r>
            <a:r>
              <a:rPr lang="en-US" i="1" dirty="0"/>
              <a:t>–188</a:t>
            </a:r>
            <a:r>
              <a:rPr lang="ru-RU" i="1" dirty="0"/>
              <a:t>2</a:t>
            </a:r>
            <a:r>
              <a:rPr lang="en-US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45083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109206"/>
          </a:xfrm>
        </p:spPr>
        <p:txBody>
          <a:bodyPr anchor="ctr">
            <a:normAutofit/>
          </a:bodyPr>
          <a:lstStyle/>
          <a:p>
            <a:r>
              <a:rPr lang="ru-RU" sz="3600" b="1" dirty="0">
                <a:latin typeface="+mn-lt"/>
              </a:rPr>
              <a:t>Дерево жизни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927" y="5084858"/>
            <a:ext cx="5100750" cy="151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2657" y="2826689"/>
            <a:ext cx="2739688" cy="2043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2657" y="276605"/>
            <a:ext cx="2740792" cy="221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2767B55-B736-125A-4A45-64EA0D9BBF32}"/>
              </a:ext>
            </a:extLst>
          </p:cNvPr>
          <p:cNvSpPr/>
          <p:nvPr/>
        </p:nvSpPr>
        <p:spPr>
          <a:xfrm>
            <a:off x="468422" y="1351721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Наблюдения Дарвина, его предшественников, современников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Особи в популяции сильно </a:t>
            </a:r>
            <a:r>
              <a:rPr lang="ru-RU" sz="2400" b="1" dirty="0"/>
              <a:t>отличаются</a:t>
            </a:r>
            <a:r>
              <a:rPr lang="ru-RU" sz="2400" dirty="0"/>
              <a:t> друг от друга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Организмы производят значительно больше </a:t>
            </a:r>
            <a:r>
              <a:rPr lang="ru-RU" sz="2400" b="1" dirty="0"/>
              <a:t>потомков</a:t>
            </a:r>
            <a:r>
              <a:rPr lang="ru-RU" sz="2400" dirty="0"/>
              <a:t>, чем может выжить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99513A5-46A1-08FF-7553-0A938ACBB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197" y="3939871"/>
            <a:ext cx="4345736" cy="24932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81150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103263"/>
          </a:xfrm>
        </p:spPr>
        <p:txBody>
          <a:bodyPr anchor="ctr">
            <a:normAutofit/>
          </a:bodyPr>
          <a:lstStyle/>
          <a:p>
            <a:r>
              <a:rPr lang="ru-RU" sz="3600" b="1" dirty="0">
                <a:latin typeface="+mn-lt"/>
              </a:rPr>
              <a:t>Происхождение видов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7112" y="1055413"/>
            <a:ext cx="808585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Эволюционная теория</a:t>
            </a:r>
            <a:r>
              <a:rPr lang="en-US" sz="2400" b="1" dirty="0"/>
              <a:t> </a:t>
            </a:r>
            <a:endParaRPr lang="ru-RU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Природные ресурсы ограничены.  Размер популяции стабилен. Особи, наследующие признаки, которые дают им б</a:t>
            </a:r>
            <a:r>
              <a:rPr lang="ru-RU" sz="2400" i="1" dirty="0"/>
              <a:t>о</a:t>
            </a:r>
            <a:r>
              <a:rPr lang="ru-RU" sz="2400" dirty="0"/>
              <a:t>льшую </a:t>
            </a:r>
            <a:r>
              <a:rPr lang="ru-RU" sz="2400" b="1" dirty="0"/>
              <a:t>приспособленность*</a:t>
            </a:r>
            <a:r>
              <a:rPr lang="ru-RU" sz="2400" dirty="0"/>
              <a:t>, имеют повышенные шансы оставить потомство.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Неравные шансы оставить потомство приводят к </a:t>
            </a:r>
            <a:r>
              <a:rPr lang="ru-RU" sz="2400" b="1" dirty="0"/>
              <a:t>накоплению благоприятных признаков</a:t>
            </a:r>
            <a:r>
              <a:rPr lang="ru-RU" sz="2400" dirty="0"/>
              <a:t> в ряду поколений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Выживание в процессе борьбы за существование неслучайно. </a:t>
            </a:r>
            <a:r>
              <a:rPr lang="ru-RU" sz="2400" b="1" dirty="0">
                <a:solidFill>
                  <a:schemeClr val="accent5"/>
                </a:solidFill>
              </a:rPr>
              <a:t>Естественный отбор – процесс выживания наиболее приспособленных особей.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Процесс естественного отбора приводит к изменению популяций, эволюции, </a:t>
            </a:r>
            <a:r>
              <a:rPr lang="ru-RU" sz="2400" b="1" dirty="0"/>
              <a:t>образованию новых видов</a:t>
            </a:r>
            <a:r>
              <a:rPr lang="ru-RU" sz="2400" dirty="0"/>
              <a:t>. </a:t>
            </a:r>
          </a:p>
        </p:txBody>
      </p:sp>
      <p:pic>
        <p:nvPicPr>
          <p:cNvPr id="8194" name="Picture 2" descr="https://upload.wikimedia.org/wikipedia/commons/8/8f/Origin_of_Species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16895" y="1117158"/>
            <a:ext cx="2653782" cy="4240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6802895" y="6068330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* Приспособленность — способность к размножению особей с определенным генотипом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0AD14A5-40BE-2C4D-8DDF-04111D30D207}"/>
              </a:ext>
            </a:extLst>
          </p:cNvPr>
          <p:cNvSpPr/>
          <p:nvPr/>
        </p:nvSpPr>
        <p:spPr>
          <a:xfrm>
            <a:off x="0" y="6273225"/>
            <a:ext cx="5828306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i="1" dirty="0"/>
              <a:t>Что доказал Дарвин? Какие точки зрения были до него? Линней, Ламарк…</a:t>
            </a:r>
          </a:p>
        </p:txBody>
      </p:sp>
    </p:spTree>
    <p:extLst>
      <p:ext uri="{BB962C8B-B14F-4D97-AF65-F5344CB8AC3E}">
        <p14:creationId xmlns:p14="http://schemas.microsoft.com/office/powerpoint/2010/main" val="18497998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2332</Words>
  <Application>Microsoft Office PowerPoint</Application>
  <PresentationFormat>Широкоэкранный</PresentationFormat>
  <Paragraphs>397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8" baseType="lpstr">
      <vt:lpstr>Acrom</vt:lpstr>
      <vt:lpstr>Acrom Bold</vt:lpstr>
      <vt:lpstr>Arial</vt:lpstr>
      <vt:lpstr>Calibri</vt:lpstr>
      <vt:lpstr>Calibri Light</vt:lpstr>
      <vt:lpstr>CeraPro</vt:lpstr>
      <vt:lpstr>Times New Roman</vt:lpstr>
      <vt:lpstr>Trebuchet MS</vt:lpstr>
      <vt:lpstr>Тема Office</vt:lpstr>
      <vt:lpstr>Теории в биологии:  путь от клеточной теории  к технологиям управления свойствами биологических объектов</vt:lpstr>
      <vt:lpstr>Заседание Совета по науке и образованию</vt:lpstr>
      <vt:lpstr>Что такое теория?</vt:lpstr>
      <vt:lpstr>Мнение искусственного интеллекта и нейросетей</vt:lpstr>
      <vt:lpstr>Клеточная теория (1838)</vt:lpstr>
      <vt:lpstr>Современная интерпретация клеточной теории</vt:lpstr>
      <vt:lpstr>Эволюционная теория Дарвина (1859)</vt:lpstr>
      <vt:lpstr>Дерево жизни</vt:lpstr>
      <vt:lpstr>Происхождение видов</vt:lpstr>
      <vt:lpstr>Микробная теория болезней</vt:lpstr>
      <vt:lpstr>Самый главный вопрос биологии XX века</vt:lpstr>
      <vt:lpstr>Грегор Мендель</vt:lpstr>
      <vt:lpstr>Законы Менделя (переоткрыты в 1900)</vt:lpstr>
      <vt:lpstr>Хромосомная теория наследственности (1915)</vt:lpstr>
      <vt:lpstr>Материальные основы наследственности</vt:lpstr>
      <vt:lpstr>Презентация PowerPoint</vt:lpstr>
      <vt:lpstr>Теория происхождения жизни</vt:lpstr>
      <vt:lpstr>Синтетическая теория эволюции (1937, 1942) </vt:lpstr>
      <vt:lpstr>Центральная догма молекулярной биологии (1957, 1970)</vt:lpstr>
      <vt:lpstr>Нейтральная теория молекулярной эволюции (1969) </vt:lpstr>
      <vt:lpstr>Гипотеза мира РНК (1986) </vt:lpstr>
      <vt:lpstr>Мнение искусственного интеллекта и нейросетей</vt:lpstr>
      <vt:lpstr>Ничто в биологии не имеет смысла, кроме как в свете эволюции (1973)</vt:lpstr>
      <vt:lpstr>СУНЦ НГУ: Заочная физико-математическая школа</vt:lpstr>
      <vt:lpstr>Презентация PowerPoint</vt:lpstr>
      <vt:lpstr>Распределение баллов ЕГЭ в 2024 году</vt:lpstr>
      <vt:lpstr>Достижения учеников СУНЦ в олимпиадах,  турнирах, МНСК</vt:lpstr>
      <vt:lpstr>Презентация PowerPoint</vt:lpstr>
      <vt:lpstr>Презентация PowerPoint</vt:lpstr>
    </vt:vector>
  </TitlesOfParts>
  <Company>niboch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«Большие вызовы» в выявлении талантов и подготовке кадров  для биотехнологических компаний</dc:title>
  <dc:creator>Sergey Sedyh</dc:creator>
  <cp:lastModifiedBy>Sergey Sedyh</cp:lastModifiedBy>
  <cp:revision>83</cp:revision>
  <dcterms:created xsi:type="dcterms:W3CDTF">2023-09-29T02:21:25Z</dcterms:created>
  <dcterms:modified xsi:type="dcterms:W3CDTF">2025-02-09T03:23:43Z</dcterms:modified>
</cp:coreProperties>
</file>